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4" d="100"/>
          <a:sy n="74" d="100"/>
        </p:scale>
        <p:origin x="49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00309C5-3DCC-44DB-A4D3-81F492E9E04A}" type="datetimeFigureOut">
              <a:rPr lang="ar-IQ" smtClean="0"/>
              <a:t>04/05/1443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46D0FE6-8689-4EE2-8222-298E66F05AFF}" type="slidenum">
              <a:rPr lang="ar-IQ" smtClean="0"/>
              <a:t>‹#›</a:t>
            </a:fld>
            <a:endParaRPr lang="ar-IQ"/>
          </a:p>
        </p:txBody>
      </p:sp>
    </p:spTree>
    <p:extLst>
      <p:ext uri="{BB962C8B-B14F-4D97-AF65-F5344CB8AC3E}">
        <p14:creationId xmlns:p14="http://schemas.microsoft.com/office/powerpoint/2010/main" val="144247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00309C5-3DCC-44DB-A4D3-81F492E9E04A}" type="datetimeFigureOut">
              <a:rPr lang="ar-IQ" smtClean="0"/>
              <a:t>04/05/1443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46D0FE6-8689-4EE2-8222-298E66F05AFF}" type="slidenum">
              <a:rPr lang="ar-IQ" smtClean="0"/>
              <a:t>‹#›</a:t>
            </a:fld>
            <a:endParaRPr lang="ar-IQ"/>
          </a:p>
        </p:txBody>
      </p:sp>
    </p:spTree>
    <p:extLst>
      <p:ext uri="{BB962C8B-B14F-4D97-AF65-F5344CB8AC3E}">
        <p14:creationId xmlns:p14="http://schemas.microsoft.com/office/powerpoint/2010/main" val="630838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00309C5-3DCC-44DB-A4D3-81F492E9E04A}" type="datetimeFigureOut">
              <a:rPr lang="ar-IQ" smtClean="0"/>
              <a:t>04/05/1443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46D0FE6-8689-4EE2-8222-298E66F05AFF}" type="slidenum">
              <a:rPr lang="ar-IQ" smtClean="0"/>
              <a:t>‹#›</a:t>
            </a:fld>
            <a:endParaRPr lang="ar-IQ"/>
          </a:p>
        </p:txBody>
      </p:sp>
    </p:spTree>
    <p:extLst>
      <p:ext uri="{BB962C8B-B14F-4D97-AF65-F5344CB8AC3E}">
        <p14:creationId xmlns:p14="http://schemas.microsoft.com/office/powerpoint/2010/main" val="352948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00309C5-3DCC-44DB-A4D3-81F492E9E04A}" type="datetimeFigureOut">
              <a:rPr lang="ar-IQ" smtClean="0"/>
              <a:t>04/05/1443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46D0FE6-8689-4EE2-8222-298E66F05AFF}" type="slidenum">
              <a:rPr lang="ar-IQ" smtClean="0"/>
              <a:t>‹#›</a:t>
            </a:fld>
            <a:endParaRPr lang="ar-IQ"/>
          </a:p>
        </p:txBody>
      </p:sp>
    </p:spTree>
    <p:extLst>
      <p:ext uri="{BB962C8B-B14F-4D97-AF65-F5344CB8AC3E}">
        <p14:creationId xmlns:p14="http://schemas.microsoft.com/office/powerpoint/2010/main" val="230556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0309C5-3DCC-44DB-A4D3-81F492E9E04A}" type="datetimeFigureOut">
              <a:rPr lang="ar-IQ" smtClean="0"/>
              <a:t>04/05/1443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46D0FE6-8689-4EE2-8222-298E66F05AFF}" type="slidenum">
              <a:rPr lang="ar-IQ" smtClean="0"/>
              <a:t>‹#›</a:t>
            </a:fld>
            <a:endParaRPr lang="ar-IQ"/>
          </a:p>
        </p:txBody>
      </p:sp>
    </p:spTree>
    <p:extLst>
      <p:ext uri="{BB962C8B-B14F-4D97-AF65-F5344CB8AC3E}">
        <p14:creationId xmlns:p14="http://schemas.microsoft.com/office/powerpoint/2010/main" val="377079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00309C5-3DCC-44DB-A4D3-81F492E9E04A}" type="datetimeFigureOut">
              <a:rPr lang="ar-IQ" smtClean="0"/>
              <a:t>04/05/1443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46D0FE6-8689-4EE2-8222-298E66F05AFF}" type="slidenum">
              <a:rPr lang="ar-IQ" smtClean="0"/>
              <a:t>‹#›</a:t>
            </a:fld>
            <a:endParaRPr lang="ar-IQ"/>
          </a:p>
        </p:txBody>
      </p:sp>
    </p:spTree>
    <p:extLst>
      <p:ext uri="{BB962C8B-B14F-4D97-AF65-F5344CB8AC3E}">
        <p14:creationId xmlns:p14="http://schemas.microsoft.com/office/powerpoint/2010/main" val="387091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00309C5-3DCC-44DB-A4D3-81F492E9E04A}" type="datetimeFigureOut">
              <a:rPr lang="ar-IQ" smtClean="0"/>
              <a:t>04/05/1443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46D0FE6-8689-4EE2-8222-298E66F05AFF}" type="slidenum">
              <a:rPr lang="ar-IQ" smtClean="0"/>
              <a:t>‹#›</a:t>
            </a:fld>
            <a:endParaRPr lang="ar-IQ"/>
          </a:p>
        </p:txBody>
      </p:sp>
    </p:spTree>
    <p:extLst>
      <p:ext uri="{BB962C8B-B14F-4D97-AF65-F5344CB8AC3E}">
        <p14:creationId xmlns:p14="http://schemas.microsoft.com/office/powerpoint/2010/main" val="113100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00309C5-3DCC-44DB-A4D3-81F492E9E04A}" type="datetimeFigureOut">
              <a:rPr lang="ar-IQ" smtClean="0"/>
              <a:t>04/05/1443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46D0FE6-8689-4EE2-8222-298E66F05AFF}" type="slidenum">
              <a:rPr lang="ar-IQ" smtClean="0"/>
              <a:t>‹#›</a:t>
            </a:fld>
            <a:endParaRPr lang="ar-IQ"/>
          </a:p>
        </p:txBody>
      </p:sp>
    </p:spTree>
    <p:extLst>
      <p:ext uri="{BB962C8B-B14F-4D97-AF65-F5344CB8AC3E}">
        <p14:creationId xmlns:p14="http://schemas.microsoft.com/office/powerpoint/2010/main" val="272574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309C5-3DCC-44DB-A4D3-81F492E9E04A}" type="datetimeFigureOut">
              <a:rPr lang="ar-IQ" smtClean="0"/>
              <a:t>04/05/1443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46D0FE6-8689-4EE2-8222-298E66F05AFF}" type="slidenum">
              <a:rPr lang="ar-IQ" smtClean="0"/>
              <a:t>‹#›</a:t>
            </a:fld>
            <a:endParaRPr lang="ar-IQ"/>
          </a:p>
        </p:txBody>
      </p:sp>
    </p:spTree>
    <p:extLst>
      <p:ext uri="{BB962C8B-B14F-4D97-AF65-F5344CB8AC3E}">
        <p14:creationId xmlns:p14="http://schemas.microsoft.com/office/powerpoint/2010/main" val="274442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0309C5-3DCC-44DB-A4D3-81F492E9E04A}" type="datetimeFigureOut">
              <a:rPr lang="ar-IQ" smtClean="0"/>
              <a:t>04/05/1443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46D0FE6-8689-4EE2-8222-298E66F05AFF}" type="slidenum">
              <a:rPr lang="ar-IQ" smtClean="0"/>
              <a:t>‹#›</a:t>
            </a:fld>
            <a:endParaRPr lang="ar-IQ"/>
          </a:p>
        </p:txBody>
      </p:sp>
    </p:spTree>
    <p:extLst>
      <p:ext uri="{BB962C8B-B14F-4D97-AF65-F5344CB8AC3E}">
        <p14:creationId xmlns:p14="http://schemas.microsoft.com/office/powerpoint/2010/main" val="376683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0309C5-3DCC-44DB-A4D3-81F492E9E04A}" type="datetimeFigureOut">
              <a:rPr lang="ar-IQ" smtClean="0"/>
              <a:t>04/05/1443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46D0FE6-8689-4EE2-8222-298E66F05AFF}" type="slidenum">
              <a:rPr lang="ar-IQ" smtClean="0"/>
              <a:t>‹#›</a:t>
            </a:fld>
            <a:endParaRPr lang="ar-IQ"/>
          </a:p>
        </p:txBody>
      </p:sp>
    </p:spTree>
    <p:extLst>
      <p:ext uri="{BB962C8B-B14F-4D97-AF65-F5344CB8AC3E}">
        <p14:creationId xmlns:p14="http://schemas.microsoft.com/office/powerpoint/2010/main" val="351898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309C5-3DCC-44DB-A4D3-81F492E9E04A}" type="datetimeFigureOut">
              <a:rPr lang="ar-IQ" smtClean="0"/>
              <a:t>04/05/1443</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D0FE6-8689-4EE2-8222-298E66F05AFF}" type="slidenum">
              <a:rPr lang="ar-IQ" smtClean="0"/>
              <a:t>‹#›</a:t>
            </a:fld>
            <a:endParaRPr lang="ar-IQ"/>
          </a:p>
        </p:txBody>
      </p:sp>
    </p:spTree>
    <p:extLst>
      <p:ext uri="{BB962C8B-B14F-4D97-AF65-F5344CB8AC3E}">
        <p14:creationId xmlns:p14="http://schemas.microsoft.com/office/powerpoint/2010/main" val="361701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solidFill>
                  <a:srgbClr val="FF0000"/>
                </a:solidFill>
              </a:rPr>
              <a:t>Lec.8</a:t>
            </a:r>
            <a:r>
              <a:rPr lang="en-US" sz="9600" b="1" dirty="0" smtClean="0">
                <a:solidFill>
                  <a:srgbClr val="FF0000"/>
                </a:solidFill>
              </a:rPr>
              <a:t/>
            </a:r>
            <a:br>
              <a:rPr lang="en-US" sz="9600" b="1" dirty="0" smtClean="0">
                <a:solidFill>
                  <a:srgbClr val="FF0000"/>
                </a:solidFill>
              </a:rPr>
            </a:br>
            <a:r>
              <a:rPr lang="en-US" sz="9600" b="1" dirty="0" smtClean="0">
                <a:solidFill>
                  <a:srgbClr val="FF0000"/>
                </a:solidFill>
              </a:rPr>
              <a:t>Dentin </a:t>
            </a:r>
            <a:r>
              <a:rPr lang="en-US" dirty="0" smtClean="0"/>
              <a:t> </a:t>
            </a:r>
            <a:endParaRPr lang="ar-IQ" dirty="0"/>
          </a:p>
        </p:txBody>
      </p:sp>
      <p:sp>
        <p:nvSpPr>
          <p:cNvPr id="3" name="Subtitle 2"/>
          <p:cNvSpPr>
            <a:spLocks noGrp="1"/>
          </p:cNvSpPr>
          <p:nvPr>
            <p:ph type="subTitle" idx="1"/>
          </p:nvPr>
        </p:nvSpPr>
        <p:spPr/>
        <p:txBody>
          <a:bodyPr>
            <a:normAutofit fontScale="62500" lnSpcReduction="20000"/>
          </a:bodyPr>
          <a:lstStyle/>
          <a:p>
            <a:pPr lvl="0"/>
            <a:r>
              <a:rPr lang="en-US" sz="4200" dirty="0">
                <a:solidFill>
                  <a:prstClr val="black"/>
                </a:solidFill>
              </a:rPr>
              <a:t>Lecturer/Sura Haddad</a:t>
            </a:r>
          </a:p>
          <a:p>
            <a:pPr lvl="0"/>
            <a:r>
              <a:rPr lang="en-US" sz="4200" dirty="0" err="1">
                <a:solidFill>
                  <a:prstClr val="black"/>
                </a:solidFill>
              </a:rPr>
              <a:t>Msc</a:t>
            </a:r>
            <a:r>
              <a:rPr lang="en-US" sz="4200" dirty="0">
                <a:solidFill>
                  <a:prstClr val="black"/>
                </a:solidFill>
              </a:rPr>
              <a:t> in Histology </a:t>
            </a:r>
          </a:p>
          <a:p>
            <a:pPr lvl="0"/>
            <a:r>
              <a:rPr lang="en-US" sz="4200" dirty="0">
                <a:solidFill>
                  <a:prstClr val="black"/>
                </a:solidFill>
              </a:rPr>
              <a:t>Collage of Dentistry ,University of </a:t>
            </a:r>
            <a:r>
              <a:rPr lang="en-US" sz="4200" dirty="0" err="1">
                <a:solidFill>
                  <a:prstClr val="black"/>
                </a:solidFill>
              </a:rPr>
              <a:t>Basrah</a:t>
            </a:r>
            <a:r>
              <a:rPr lang="en-US" sz="4200" dirty="0">
                <a:solidFill>
                  <a:prstClr val="black"/>
                </a:solidFill>
              </a:rPr>
              <a:t> </a:t>
            </a:r>
          </a:p>
          <a:p>
            <a:pPr lvl="0"/>
            <a:r>
              <a:rPr lang="en-US" sz="4200" dirty="0">
                <a:solidFill>
                  <a:prstClr val="black"/>
                </a:solidFill>
              </a:rPr>
              <a:t>Department of Oral </a:t>
            </a:r>
            <a:r>
              <a:rPr lang="en-US" sz="4200" dirty="0" smtClean="0">
                <a:solidFill>
                  <a:prstClr val="black"/>
                </a:solidFill>
              </a:rPr>
              <a:t>Diagnosis</a:t>
            </a:r>
          </a:p>
        </p:txBody>
      </p:sp>
    </p:spTree>
    <p:extLst>
      <p:ext uri="{BB962C8B-B14F-4D97-AF65-F5344CB8AC3E}">
        <p14:creationId xmlns:p14="http://schemas.microsoft.com/office/powerpoint/2010/main" val="968195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45719"/>
          </a:xfrm>
        </p:spPr>
        <p:txBody>
          <a:bodyPr>
            <a:normAutofit fontScale="90000"/>
          </a:bodyPr>
          <a:lstStyle/>
          <a:p>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8804" y="472787"/>
            <a:ext cx="5590869" cy="5955722"/>
          </a:xfrm>
        </p:spPr>
      </p:pic>
      <p:sp>
        <p:nvSpPr>
          <p:cNvPr id="4" name="Text Placeholder 3"/>
          <p:cNvSpPr>
            <a:spLocks noGrp="1"/>
          </p:cNvSpPr>
          <p:nvPr>
            <p:ph type="body" sz="half" idx="2"/>
          </p:nvPr>
        </p:nvSpPr>
        <p:spPr>
          <a:xfrm>
            <a:off x="839788" y="789709"/>
            <a:ext cx="3932237" cy="5079279"/>
          </a:xfrm>
        </p:spPr>
        <p:txBody>
          <a:bodyPr>
            <a:normAutofit/>
          </a:bodyPr>
          <a:lstStyle/>
          <a:p>
            <a:r>
              <a:rPr lang="en-US" sz="2800" dirty="0">
                <a:solidFill>
                  <a:srgbClr val="FF0000"/>
                </a:solidFill>
              </a:rPr>
              <a:t>Secondary curvature </a:t>
            </a:r>
            <a:r>
              <a:rPr lang="en-US" sz="2800" dirty="0"/>
              <a:t>also can be distinguished over the entire length of D.T.; they probably reflect the minor changes in the direction of movement of odontoblasts. In the root and in the area of incisal edge or cusps, the tubules are almost straight. </a:t>
            </a:r>
            <a:endParaRPr lang="ar-IQ" sz="2800" dirty="0"/>
          </a:p>
        </p:txBody>
      </p:sp>
    </p:spTree>
    <p:extLst>
      <p:ext uri="{BB962C8B-B14F-4D97-AF65-F5344CB8AC3E}">
        <p14:creationId xmlns:p14="http://schemas.microsoft.com/office/powerpoint/2010/main" val="362680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9788" y="411481"/>
            <a:ext cx="3932237" cy="45719"/>
          </a:xfrm>
        </p:spPr>
        <p:txBody>
          <a:bodyPr>
            <a:normAutofit fontScale="90000"/>
          </a:bodyPr>
          <a:lstStyle/>
          <a:p>
            <a:endParaRPr lang="ar-IQ" dirty="0"/>
          </a:p>
        </p:txBody>
      </p:sp>
      <p:sp>
        <p:nvSpPr>
          <p:cNvPr id="4" name="Text Placeholder 3"/>
          <p:cNvSpPr>
            <a:spLocks noGrp="1"/>
          </p:cNvSpPr>
          <p:nvPr>
            <p:ph type="body" sz="half" idx="2"/>
          </p:nvPr>
        </p:nvSpPr>
        <p:spPr>
          <a:xfrm>
            <a:off x="839788" y="987425"/>
            <a:ext cx="3932237" cy="4881563"/>
          </a:xfrm>
        </p:spPr>
        <p:txBody>
          <a:bodyPr>
            <a:noAutofit/>
          </a:bodyPr>
          <a:lstStyle/>
          <a:p>
            <a:r>
              <a:rPr lang="en-US" sz="2800" dirty="0"/>
              <a:t>The ratio between surface areas at the outside and inside of the D. is about 5:1, so the tubules are farther apart in the peripheral layers and are more closely packed near the pulp. In addition they are larger in diameter near the pulpal cavity (3-4µm) and smaller at their outer ends ( 1µm).</a:t>
            </a:r>
            <a:endParaRPr lang="ar-IQ" sz="2800"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9760" y="987425"/>
            <a:ext cx="7122014" cy="5078524"/>
          </a:xfrm>
        </p:spPr>
      </p:pic>
    </p:spTree>
    <p:extLst>
      <p:ext uri="{BB962C8B-B14F-4D97-AF65-F5344CB8AC3E}">
        <p14:creationId xmlns:p14="http://schemas.microsoft.com/office/powerpoint/2010/main" val="250963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22349"/>
          </a:xfrm>
        </p:spPr>
        <p:txBody>
          <a:bodyPr>
            <a:normAutofit fontScale="90000"/>
          </a:bodyPr>
          <a:lstStyle/>
          <a:p>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0642" y="759854"/>
            <a:ext cx="5486399" cy="5109134"/>
          </a:xfrm>
        </p:spPr>
      </p:pic>
      <p:sp>
        <p:nvSpPr>
          <p:cNvPr id="4" name="Text Placeholder 3"/>
          <p:cNvSpPr>
            <a:spLocks noGrp="1"/>
          </p:cNvSpPr>
          <p:nvPr>
            <p:ph type="body" sz="half" idx="2"/>
          </p:nvPr>
        </p:nvSpPr>
        <p:spPr>
          <a:xfrm>
            <a:off x="839788" y="987425"/>
            <a:ext cx="3932237" cy="4881563"/>
          </a:xfrm>
        </p:spPr>
        <p:txBody>
          <a:bodyPr/>
          <a:lstStyle/>
          <a:p>
            <a:r>
              <a:rPr lang="en-US" sz="2800" dirty="0" smtClean="0"/>
              <a:t>The terminal part of D.T. </a:t>
            </a:r>
            <a:r>
              <a:rPr lang="en-US" sz="2800" dirty="0"/>
              <a:t>branched into2-3 branches near D.E.J resulting in the increase number of tubules in this area. Also there are lateral branches of D.T. which called canaliculi.</a:t>
            </a:r>
          </a:p>
          <a:p>
            <a:endParaRPr lang="ar-IQ" dirty="0"/>
          </a:p>
        </p:txBody>
      </p:sp>
    </p:spTree>
    <p:extLst>
      <p:ext uri="{BB962C8B-B14F-4D97-AF65-F5344CB8AC3E}">
        <p14:creationId xmlns:p14="http://schemas.microsoft.com/office/powerpoint/2010/main" val="1237809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199623"/>
            <a:ext cx="3932237" cy="882203"/>
          </a:xfrm>
        </p:spPr>
        <p:txBody>
          <a:bodyPr/>
          <a:lstStyle/>
          <a:p>
            <a:r>
              <a:rPr lang="en-US" dirty="0">
                <a:solidFill>
                  <a:srgbClr val="FF0000"/>
                </a:solidFill>
              </a:rPr>
              <a:t>2-Peritubular D.: </a:t>
            </a:r>
            <a:endParaRPr lang="ar-IQ"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8524" y="1081826"/>
            <a:ext cx="5177307" cy="4906850"/>
          </a:xfrm>
        </p:spPr>
      </p:pic>
      <p:sp>
        <p:nvSpPr>
          <p:cNvPr id="4" name="Text Placeholder 3"/>
          <p:cNvSpPr>
            <a:spLocks noGrp="1"/>
          </p:cNvSpPr>
          <p:nvPr>
            <p:ph type="body" sz="half" idx="2"/>
          </p:nvPr>
        </p:nvSpPr>
        <p:spPr>
          <a:xfrm>
            <a:off x="839788" y="1081827"/>
            <a:ext cx="3932237" cy="5331852"/>
          </a:xfrm>
        </p:spPr>
        <p:txBody>
          <a:bodyPr>
            <a:normAutofit lnSpcReduction="10000"/>
          </a:bodyPr>
          <a:lstStyle/>
          <a:p>
            <a:r>
              <a:rPr lang="en-US" sz="2800" dirty="0"/>
              <a:t> It’s the D. that surrounds the D.T. and form 1µm thick sheath around each tubule(about 0.75 µm near DEJ and 0.4 µm near the pulp).  Peritubular D. is missing in D.T. in </a:t>
            </a:r>
            <a:r>
              <a:rPr lang="en-US" sz="2800" dirty="0" err="1"/>
              <a:t>interglobular</a:t>
            </a:r>
            <a:r>
              <a:rPr lang="en-US" sz="2800" dirty="0"/>
              <a:t> D. indicating that this is a defect of mineralization in this area. Peritubular D. is highly calcified and its about 40% more calcified than </a:t>
            </a:r>
            <a:r>
              <a:rPr lang="en-US" sz="2800" dirty="0" smtClean="0"/>
              <a:t>adjacent </a:t>
            </a:r>
            <a:r>
              <a:rPr lang="en-US" sz="2800" dirty="0" err="1" smtClean="0"/>
              <a:t>intertubular</a:t>
            </a:r>
            <a:r>
              <a:rPr lang="en-US" sz="2800" dirty="0" smtClean="0"/>
              <a:t> D. </a:t>
            </a:r>
            <a:endParaRPr lang="en-US" sz="2800" dirty="0"/>
          </a:p>
          <a:p>
            <a:endParaRPr lang="ar-IQ" dirty="0"/>
          </a:p>
        </p:txBody>
      </p:sp>
    </p:spTree>
    <p:extLst>
      <p:ext uri="{BB962C8B-B14F-4D97-AF65-F5344CB8AC3E}">
        <p14:creationId xmlns:p14="http://schemas.microsoft.com/office/powerpoint/2010/main" val="829018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221132"/>
            <a:ext cx="3932237" cy="766293"/>
          </a:xfrm>
        </p:spPr>
        <p:txBody>
          <a:bodyPr>
            <a:normAutofit fontScale="90000"/>
          </a:bodyPr>
          <a:lstStyle/>
          <a:p>
            <a:r>
              <a:rPr lang="en-US" dirty="0">
                <a:solidFill>
                  <a:srgbClr val="FF0000"/>
                </a:solidFill>
              </a:rPr>
              <a:t>3-Intertubular D.:</a:t>
            </a:r>
            <a:br>
              <a:rPr lang="en-US" dirty="0">
                <a:solidFill>
                  <a:srgbClr val="FF0000"/>
                </a:solidFill>
              </a:rPr>
            </a:br>
            <a:endParaRPr lang="ar-IQ"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3977" y="721217"/>
            <a:ext cx="5447764" cy="4997003"/>
          </a:xfrm>
        </p:spPr>
      </p:pic>
      <p:sp>
        <p:nvSpPr>
          <p:cNvPr id="4" name="Text Placeholder 3"/>
          <p:cNvSpPr>
            <a:spLocks noGrp="1"/>
          </p:cNvSpPr>
          <p:nvPr>
            <p:ph type="body" sz="half" idx="2"/>
          </p:nvPr>
        </p:nvSpPr>
        <p:spPr>
          <a:xfrm>
            <a:off x="839788" y="987425"/>
            <a:ext cx="3932237" cy="4881563"/>
          </a:xfrm>
        </p:spPr>
        <p:txBody>
          <a:bodyPr/>
          <a:lstStyle/>
          <a:p>
            <a:r>
              <a:rPr lang="en-US" sz="2800" dirty="0"/>
              <a:t>It’s the D. located between the D.T., and its formed the most of the body of  D. Its less mineralized than the peritubular D., and it consist of network course of collagen fibers in which apatite crystals deposited on it.  </a:t>
            </a:r>
          </a:p>
          <a:p>
            <a:endParaRPr lang="ar-IQ" dirty="0"/>
          </a:p>
        </p:txBody>
      </p:sp>
    </p:spTree>
    <p:extLst>
      <p:ext uri="{BB962C8B-B14F-4D97-AF65-F5344CB8AC3E}">
        <p14:creationId xmlns:p14="http://schemas.microsoft.com/office/powerpoint/2010/main" val="1800131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225380"/>
            <a:ext cx="3932237" cy="882203"/>
          </a:xfrm>
        </p:spPr>
        <p:txBody>
          <a:bodyPr>
            <a:normAutofit fontScale="90000"/>
          </a:bodyPr>
          <a:lstStyle/>
          <a:p>
            <a:r>
              <a:rPr lang="en-US" dirty="0">
                <a:solidFill>
                  <a:srgbClr val="FF0000"/>
                </a:solidFill>
              </a:rPr>
              <a:t>Incremental lines in D.</a:t>
            </a:r>
            <a:br>
              <a:rPr lang="en-US" dirty="0">
                <a:solidFill>
                  <a:srgbClr val="FF0000"/>
                </a:solidFill>
              </a:rPr>
            </a:br>
            <a:endParaRPr lang="ar-IQ"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5038" y="987425"/>
            <a:ext cx="6257007" cy="4833845"/>
          </a:xfrm>
        </p:spPr>
      </p:pic>
      <p:sp>
        <p:nvSpPr>
          <p:cNvPr id="4" name="Text Placeholder 3"/>
          <p:cNvSpPr>
            <a:spLocks noGrp="1"/>
          </p:cNvSpPr>
          <p:nvPr>
            <p:ph type="body" sz="half" idx="2"/>
          </p:nvPr>
        </p:nvSpPr>
        <p:spPr>
          <a:xfrm>
            <a:off x="839788" y="987425"/>
            <a:ext cx="3932237" cy="4881563"/>
          </a:xfrm>
        </p:spPr>
        <p:txBody>
          <a:bodyPr>
            <a:normAutofit fontScale="92500" lnSpcReduction="20000"/>
          </a:bodyPr>
          <a:lstStyle/>
          <a:p>
            <a:pPr lvl="0"/>
            <a:r>
              <a:rPr lang="en-US" sz="3000" dirty="0">
                <a:solidFill>
                  <a:srgbClr val="00B050"/>
                </a:solidFill>
              </a:rPr>
              <a:t>Imbrication or von </a:t>
            </a:r>
            <a:r>
              <a:rPr lang="en-US" sz="3000" dirty="0" err="1">
                <a:solidFill>
                  <a:srgbClr val="00B050"/>
                </a:solidFill>
              </a:rPr>
              <a:t>Ebner</a:t>
            </a:r>
            <a:r>
              <a:rPr lang="en-US" sz="3000" dirty="0">
                <a:solidFill>
                  <a:srgbClr val="00B050"/>
                </a:solidFill>
              </a:rPr>
              <a:t> lines</a:t>
            </a:r>
            <a:r>
              <a:rPr lang="en-US" sz="3000" dirty="0" smtClean="0">
                <a:solidFill>
                  <a:srgbClr val="00B050"/>
                </a:solidFill>
              </a:rPr>
              <a:t>:</a:t>
            </a:r>
          </a:p>
          <a:p>
            <a:r>
              <a:rPr lang="en-US" sz="3000" dirty="0"/>
              <a:t>It appear as fine lines, which in cross section run at right angles to the D.T. The course of the lines indicates the growth pattern of the D.  The distance between the lines corresponds to the daily rate of opposition, which in crown varies from 4-8µm and becomes decreasingly less as root formation progress.</a:t>
            </a:r>
          </a:p>
          <a:p>
            <a:pPr lvl="0"/>
            <a:endParaRPr lang="en-US" sz="2400" dirty="0">
              <a:solidFill>
                <a:srgbClr val="00B050"/>
              </a:solidFill>
            </a:endParaRPr>
          </a:p>
          <a:p>
            <a:endParaRPr lang="ar-IQ" dirty="0"/>
          </a:p>
        </p:txBody>
      </p:sp>
    </p:spTree>
    <p:extLst>
      <p:ext uri="{BB962C8B-B14F-4D97-AF65-F5344CB8AC3E}">
        <p14:creationId xmlns:p14="http://schemas.microsoft.com/office/powerpoint/2010/main" val="302977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251138"/>
            <a:ext cx="3932237" cy="907961"/>
          </a:xfrm>
        </p:spPr>
        <p:txBody>
          <a:bodyPr>
            <a:normAutofit fontScale="90000"/>
          </a:bodyPr>
          <a:lstStyle/>
          <a:p>
            <a:pPr lvl="0"/>
            <a:r>
              <a:rPr lang="en-US" dirty="0">
                <a:solidFill>
                  <a:srgbClr val="00B050"/>
                </a:solidFill>
              </a:rPr>
              <a:t>Counter lines of Owens:</a:t>
            </a:r>
            <a:br>
              <a:rPr lang="en-US" dirty="0">
                <a:solidFill>
                  <a:srgbClr val="00B050"/>
                </a:solidFill>
              </a:rPr>
            </a:br>
            <a:endParaRPr lang="ar-IQ" dirty="0">
              <a:solidFill>
                <a:srgbClr val="00B05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2315" y="537431"/>
            <a:ext cx="4185634" cy="5695943"/>
          </a:xfrm>
        </p:spPr>
      </p:pic>
      <p:sp>
        <p:nvSpPr>
          <p:cNvPr id="4" name="Text Placeholder 3"/>
          <p:cNvSpPr>
            <a:spLocks noGrp="1"/>
          </p:cNvSpPr>
          <p:nvPr>
            <p:ph type="body" sz="half" idx="2"/>
          </p:nvPr>
        </p:nvSpPr>
        <p:spPr>
          <a:xfrm>
            <a:off x="839788" y="987425"/>
            <a:ext cx="3932237" cy="4881563"/>
          </a:xfrm>
        </p:spPr>
        <p:txBody>
          <a:bodyPr/>
          <a:lstStyle/>
          <a:p>
            <a:r>
              <a:rPr lang="en-US" sz="2800" dirty="0"/>
              <a:t>Its </a:t>
            </a:r>
            <a:r>
              <a:rPr lang="en-US" sz="2800" dirty="0" err="1"/>
              <a:t>hypocalcified</a:t>
            </a:r>
            <a:r>
              <a:rPr lang="en-US" sz="2800" dirty="0"/>
              <a:t> line, it distinguish in longitudinal ground section as accentuated few lines. These lines arises due to disturbances in D. matrix and mineralizing  process.  </a:t>
            </a:r>
          </a:p>
          <a:p>
            <a:endParaRPr lang="ar-IQ" dirty="0"/>
          </a:p>
        </p:txBody>
      </p:sp>
    </p:spTree>
    <p:extLst>
      <p:ext uri="{BB962C8B-B14F-4D97-AF65-F5344CB8AC3E}">
        <p14:creationId xmlns:p14="http://schemas.microsoft.com/office/powerpoint/2010/main" val="3097182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30225"/>
          </a:xfrm>
        </p:spPr>
        <p:txBody>
          <a:bodyPr>
            <a:normAutofit fontScale="90000"/>
          </a:bodyPr>
          <a:lstStyle/>
          <a:p>
            <a:pPr lvl="0"/>
            <a:r>
              <a:rPr lang="en-US" dirty="0">
                <a:solidFill>
                  <a:srgbClr val="00B050"/>
                </a:solidFill>
              </a:rPr>
              <a:t>Neonatal lines: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0560" y="759854"/>
            <a:ext cx="5451820" cy="5109134"/>
          </a:xfrm>
        </p:spPr>
      </p:pic>
      <p:sp>
        <p:nvSpPr>
          <p:cNvPr id="4" name="Text Placeholder 3"/>
          <p:cNvSpPr>
            <a:spLocks noGrp="1"/>
          </p:cNvSpPr>
          <p:nvPr>
            <p:ph type="body" sz="half" idx="2"/>
          </p:nvPr>
        </p:nvSpPr>
        <p:spPr>
          <a:xfrm>
            <a:off x="839788" y="1133341"/>
            <a:ext cx="3932237" cy="4735647"/>
          </a:xfrm>
        </p:spPr>
        <p:txBody>
          <a:bodyPr>
            <a:normAutofit/>
          </a:bodyPr>
          <a:lstStyle/>
          <a:p>
            <a:r>
              <a:rPr lang="en-US" sz="2800" dirty="0"/>
              <a:t>This line separating between prenatal and postnatal D., and mostly found in deciduous and first permanent molar. This line is the result of incomplete calcification, due to metabolic disturbances at the time of birth to the abrupt changes in environment and nutrition</a:t>
            </a:r>
            <a:endParaRPr lang="ar-IQ" sz="2800" dirty="0"/>
          </a:p>
        </p:txBody>
      </p:sp>
    </p:spTree>
    <p:extLst>
      <p:ext uri="{BB962C8B-B14F-4D97-AF65-F5344CB8AC3E}">
        <p14:creationId xmlns:p14="http://schemas.microsoft.com/office/powerpoint/2010/main" val="181138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03032"/>
            <a:ext cx="3932237" cy="884393"/>
          </a:xfrm>
        </p:spPr>
        <p:txBody>
          <a:bodyPr>
            <a:normAutofit fontScale="90000"/>
          </a:bodyPr>
          <a:lstStyle/>
          <a:p>
            <a:r>
              <a:rPr lang="en-US" dirty="0" err="1">
                <a:solidFill>
                  <a:srgbClr val="FF0000"/>
                </a:solidFill>
              </a:rPr>
              <a:t>Interglobular</a:t>
            </a:r>
            <a:r>
              <a:rPr lang="en-US" dirty="0">
                <a:solidFill>
                  <a:srgbClr val="FF0000"/>
                </a:solidFill>
              </a:rPr>
              <a:t> D.:</a:t>
            </a:r>
            <a:br>
              <a:rPr lang="en-US" dirty="0">
                <a:solidFill>
                  <a:srgbClr val="FF0000"/>
                </a:solidFill>
              </a:rPr>
            </a:br>
            <a:endParaRPr lang="ar-IQ"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7338" y="987425"/>
            <a:ext cx="6207021" cy="5039888"/>
          </a:xfrm>
        </p:spPr>
      </p:pic>
      <p:sp>
        <p:nvSpPr>
          <p:cNvPr id="4" name="Text Placeholder 3"/>
          <p:cNvSpPr>
            <a:spLocks noGrp="1"/>
          </p:cNvSpPr>
          <p:nvPr>
            <p:ph type="body" sz="half" idx="2"/>
          </p:nvPr>
        </p:nvSpPr>
        <p:spPr>
          <a:xfrm>
            <a:off x="839788" y="695459"/>
            <a:ext cx="3932237" cy="5872766"/>
          </a:xfrm>
        </p:spPr>
        <p:txBody>
          <a:bodyPr>
            <a:normAutofit lnSpcReduction="10000"/>
          </a:bodyPr>
          <a:lstStyle/>
          <a:p>
            <a:r>
              <a:rPr lang="en-US" sz="2400" dirty="0"/>
              <a:t>Mineralization of the D. sometimes beings in small globular areas that normally fused to form a uniformly calcified D. layer. If fusion does not take place, </a:t>
            </a:r>
            <a:r>
              <a:rPr lang="en-US" sz="2400" dirty="0" err="1"/>
              <a:t>hypomineralized</a:t>
            </a:r>
            <a:r>
              <a:rPr lang="en-US" sz="2400" dirty="0"/>
              <a:t> regions (only primary mineralization phase occur) remain between the globules, which termed </a:t>
            </a:r>
            <a:r>
              <a:rPr lang="en-US" sz="2400" dirty="0" err="1"/>
              <a:t>interglobular</a:t>
            </a:r>
            <a:r>
              <a:rPr lang="en-US" sz="2400" dirty="0"/>
              <a:t> D. This type of D.is found in the crown in both sections (decalcified and ground sections) near the D.E.J. and in the root near </a:t>
            </a:r>
            <a:r>
              <a:rPr lang="en-US" sz="2400" dirty="0" smtClean="0"/>
              <a:t>D.C.J</a:t>
            </a:r>
            <a:r>
              <a:rPr lang="en-US" sz="2400" dirty="0"/>
              <a:t>.  In ground sections is sometimes lost and replaced by air ,so it appear black.</a:t>
            </a:r>
          </a:p>
          <a:p>
            <a:endParaRPr lang="ar-IQ" dirty="0"/>
          </a:p>
        </p:txBody>
      </p:sp>
    </p:spTree>
    <p:extLst>
      <p:ext uri="{BB962C8B-B14F-4D97-AF65-F5344CB8AC3E}">
        <p14:creationId xmlns:p14="http://schemas.microsoft.com/office/powerpoint/2010/main" val="390708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895082"/>
          </a:xfrm>
        </p:spPr>
        <p:txBody>
          <a:bodyPr>
            <a:normAutofit fontScale="90000"/>
          </a:bodyPr>
          <a:lstStyle/>
          <a:p>
            <a:r>
              <a:rPr lang="en-US" dirty="0">
                <a:solidFill>
                  <a:srgbClr val="00B050"/>
                </a:solidFill>
              </a:rPr>
              <a:t>Tomes’ granular layer: </a:t>
            </a:r>
            <a:r>
              <a:rPr lang="en-US" dirty="0"/>
              <a:t/>
            </a:r>
            <a:br>
              <a:rPr lang="en-US" dirty="0"/>
            </a:br>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1806" y="987425"/>
            <a:ext cx="6040752" cy="4881563"/>
          </a:xfrm>
        </p:spPr>
      </p:pic>
      <p:sp>
        <p:nvSpPr>
          <p:cNvPr id="4" name="Text Placeholder 3"/>
          <p:cNvSpPr>
            <a:spLocks noGrp="1"/>
          </p:cNvSpPr>
          <p:nvPr>
            <p:ph type="body" sz="half" idx="2"/>
          </p:nvPr>
        </p:nvSpPr>
        <p:spPr>
          <a:xfrm>
            <a:off x="839788" y="987425"/>
            <a:ext cx="3932237" cy="4881563"/>
          </a:xfrm>
        </p:spPr>
        <p:txBody>
          <a:bodyPr>
            <a:normAutofit lnSpcReduction="10000"/>
          </a:bodyPr>
          <a:lstStyle/>
          <a:p>
            <a:pPr algn="just"/>
            <a:r>
              <a:rPr lang="en-US" sz="2800" dirty="0"/>
              <a:t>In the ground sections a thin layer of D. adjacent to the cementum almost appears granular and only found in the root, this is known as Tomes’ granular layer. Its thought to represent an interference with mineralization of the entire surface layer of the root D. prior to the beginning of cementum formation.</a:t>
            </a:r>
          </a:p>
          <a:p>
            <a:endParaRPr lang="ar-IQ" dirty="0"/>
          </a:p>
        </p:txBody>
      </p:sp>
    </p:spTree>
    <p:extLst>
      <p:ext uri="{BB962C8B-B14F-4D97-AF65-F5344CB8AC3E}">
        <p14:creationId xmlns:p14="http://schemas.microsoft.com/office/powerpoint/2010/main" val="170434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Tips:</a:t>
            </a:r>
            <a:endParaRPr lang="ar-IQ" sz="5400" dirty="0">
              <a:solidFill>
                <a:srgbClr val="FF0000"/>
              </a:solidFill>
            </a:endParaRPr>
          </a:p>
        </p:txBody>
      </p:sp>
      <p:sp>
        <p:nvSpPr>
          <p:cNvPr id="3" name="Content Placeholder 2"/>
          <p:cNvSpPr>
            <a:spLocks noGrp="1"/>
          </p:cNvSpPr>
          <p:nvPr>
            <p:ph idx="1"/>
          </p:nvPr>
        </p:nvSpPr>
        <p:spPr/>
        <p:txBody>
          <a:bodyPr/>
          <a:lstStyle/>
          <a:p>
            <a:r>
              <a:rPr lang="en-US" dirty="0" smtClean="0"/>
              <a:t>Definition of the dentin </a:t>
            </a:r>
          </a:p>
          <a:p>
            <a:r>
              <a:rPr lang="en-US" dirty="0" smtClean="0"/>
              <a:t>Enumeration of the structure units of dentin </a:t>
            </a:r>
          </a:p>
          <a:p>
            <a:r>
              <a:rPr lang="en-US" dirty="0" smtClean="0"/>
              <a:t>Description  of the structure units of dentin</a:t>
            </a:r>
          </a:p>
          <a:p>
            <a:r>
              <a:rPr lang="en-US" dirty="0" smtClean="0"/>
              <a:t>Description the types of incremental lines in dentin </a:t>
            </a:r>
          </a:p>
          <a:p>
            <a:r>
              <a:rPr lang="en-US" dirty="0" smtClean="0"/>
              <a:t>Definition of the interlobular dentin </a:t>
            </a:r>
          </a:p>
          <a:p>
            <a:r>
              <a:rPr lang="en-US" dirty="0" smtClean="0"/>
              <a:t>Enumeration and description of types of dentin    </a:t>
            </a:r>
            <a:endParaRPr lang="ar-IQ" dirty="0"/>
          </a:p>
        </p:txBody>
      </p:sp>
    </p:spTree>
    <p:extLst>
      <p:ext uri="{BB962C8B-B14F-4D97-AF65-F5344CB8AC3E}">
        <p14:creationId xmlns:p14="http://schemas.microsoft.com/office/powerpoint/2010/main" val="565049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en-US" dirty="0">
                <a:solidFill>
                  <a:srgbClr val="FF0000"/>
                </a:solidFill>
              </a:rPr>
              <a:t>Types of dentin:</a:t>
            </a:r>
          </a:p>
        </p:txBody>
      </p:sp>
      <p:sp>
        <p:nvSpPr>
          <p:cNvPr id="4" name="Text Placeholder 3"/>
          <p:cNvSpPr>
            <a:spLocks noGrp="1"/>
          </p:cNvSpPr>
          <p:nvPr>
            <p:ph idx="1"/>
          </p:nvPr>
        </p:nvSpPr>
        <p:spPr/>
        <p:txBody>
          <a:bodyPr>
            <a:normAutofit/>
          </a:bodyPr>
          <a:lstStyle/>
          <a:p>
            <a:r>
              <a:rPr lang="en-US" sz="2800" dirty="0"/>
              <a:t>There are three types of dentin, </a:t>
            </a:r>
            <a:r>
              <a:rPr lang="en-US" sz="2800" dirty="0" smtClean="0"/>
              <a:t>primary</a:t>
            </a:r>
            <a:r>
              <a:rPr lang="en-US" sz="2800" dirty="0"/>
              <a:t>, secondary and tertiary. </a:t>
            </a:r>
            <a:endParaRPr lang="en-US" sz="2800" dirty="0" smtClean="0"/>
          </a:p>
          <a:p>
            <a:r>
              <a:rPr lang="en-US" sz="2800" dirty="0" smtClean="0"/>
              <a:t>Primary </a:t>
            </a:r>
            <a:r>
              <a:rPr lang="en-US" sz="2800" dirty="0"/>
              <a:t>dentin is the outermost layer of dentin and borders the enamel. </a:t>
            </a:r>
            <a:endParaRPr lang="en-US" sz="2800" dirty="0" smtClean="0"/>
          </a:p>
          <a:p>
            <a:r>
              <a:rPr lang="en-US" sz="2800" dirty="0" smtClean="0"/>
              <a:t>Secondary </a:t>
            </a:r>
            <a:r>
              <a:rPr lang="en-US" sz="2800" dirty="0"/>
              <a:t>dentin is a layer of dentin produced after the root of the tooth is completely formed</a:t>
            </a:r>
            <a:r>
              <a:rPr lang="en-US" sz="2800" dirty="0" smtClean="0"/>
              <a:t>.</a:t>
            </a:r>
          </a:p>
          <a:p>
            <a:r>
              <a:rPr lang="en-US" sz="2800" dirty="0" smtClean="0"/>
              <a:t> </a:t>
            </a:r>
            <a:r>
              <a:rPr lang="en-US" sz="2800" dirty="0"/>
              <a:t>Tertiary dentin is created in response to a stimulus, such as a carious attack. </a:t>
            </a:r>
          </a:p>
          <a:p>
            <a:endParaRPr lang="ar-IQ" dirty="0"/>
          </a:p>
        </p:txBody>
      </p:sp>
    </p:spTree>
    <p:extLst>
      <p:ext uri="{BB962C8B-B14F-4D97-AF65-F5344CB8AC3E}">
        <p14:creationId xmlns:p14="http://schemas.microsoft.com/office/powerpoint/2010/main" val="3533115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7" y="257578"/>
            <a:ext cx="3932237" cy="991673"/>
          </a:xfrm>
        </p:spPr>
        <p:txBody>
          <a:bodyPr>
            <a:normAutofit/>
          </a:bodyPr>
          <a:lstStyle/>
          <a:p>
            <a:r>
              <a:rPr lang="en-US" dirty="0">
                <a:solidFill>
                  <a:srgbClr val="FF0000"/>
                </a:solidFill>
              </a:rPr>
              <a:t>Primary dentin:</a:t>
            </a:r>
            <a:br>
              <a:rPr lang="en-US" dirty="0">
                <a:solidFill>
                  <a:srgbClr val="FF0000"/>
                </a:solidFill>
              </a:rPr>
            </a:br>
            <a:endParaRPr lang="ar-IQ" dirty="0">
              <a:solidFill>
                <a:srgbClr val="FF0000"/>
              </a:solidFill>
            </a:endParaRP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428" y="626470"/>
            <a:ext cx="6068690" cy="5603472"/>
          </a:xfrm>
        </p:spPr>
      </p:pic>
      <p:sp>
        <p:nvSpPr>
          <p:cNvPr id="6" name="Text Placeholder 5"/>
          <p:cNvSpPr>
            <a:spLocks noGrp="1"/>
          </p:cNvSpPr>
          <p:nvPr>
            <p:ph type="body" sz="half" idx="2"/>
          </p:nvPr>
        </p:nvSpPr>
        <p:spPr>
          <a:xfrm>
            <a:off x="839788" y="987425"/>
            <a:ext cx="3932237" cy="4881563"/>
          </a:xfrm>
        </p:spPr>
        <p:txBody>
          <a:bodyPr>
            <a:normAutofit/>
          </a:bodyPr>
          <a:lstStyle/>
          <a:p>
            <a:r>
              <a:rPr lang="en-US" sz="2800" dirty="0"/>
              <a:t>Dentin which is formed before root completion is known as primary dentin</a:t>
            </a:r>
            <a:r>
              <a:rPr lang="en-US" sz="2800" dirty="0" smtClean="0"/>
              <a:t>.</a:t>
            </a:r>
            <a:r>
              <a:rPr lang="en-US" dirty="0"/>
              <a:t> </a:t>
            </a:r>
            <a:r>
              <a:rPr lang="en-US" sz="2800" dirty="0"/>
              <a:t>the most prominent dentin in the tooth, lies between the enamel and the pulp chamber</a:t>
            </a:r>
            <a:r>
              <a:rPr lang="en-US" sz="2800" dirty="0" smtClean="0"/>
              <a:t> </a:t>
            </a:r>
          </a:p>
          <a:p>
            <a:r>
              <a:rPr lang="en-US" sz="2800" dirty="0" smtClean="0"/>
              <a:t>The </a:t>
            </a:r>
            <a:r>
              <a:rPr lang="en-US" sz="2800" dirty="0"/>
              <a:t>primary dentin are of two </a:t>
            </a:r>
            <a:r>
              <a:rPr lang="en-US" sz="2800" dirty="0" smtClean="0"/>
              <a:t>types</a:t>
            </a:r>
          </a:p>
          <a:p>
            <a:pPr marL="514350" indent="-514350">
              <a:buFont typeface="+mj-lt"/>
              <a:buAutoNum type="arabicPeriod"/>
            </a:pPr>
            <a:r>
              <a:rPr lang="en-US" sz="2800" dirty="0" smtClean="0">
                <a:solidFill>
                  <a:srgbClr val="00B050"/>
                </a:solidFill>
              </a:rPr>
              <a:t>mantle </a:t>
            </a:r>
            <a:r>
              <a:rPr lang="en-US" sz="2800" dirty="0">
                <a:solidFill>
                  <a:srgbClr val="00B050"/>
                </a:solidFill>
              </a:rPr>
              <a:t>dentin </a:t>
            </a:r>
            <a:endParaRPr lang="en-US" sz="2800" dirty="0" smtClean="0">
              <a:solidFill>
                <a:srgbClr val="00B050"/>
              </a:solidFill>
            </a:endParaRPr>
          </a:p>
          <a:p>
            <a:r>
              <a:rPr lang="en-US" sz="2800" dirty="0" smtClean="0">
                <a:solidFill>
                  <a:srgbClr val="00B050"/>
                </a:solidFill>
              </a:rPr>
              <a:t>2.</a:t>
            </a:r>
            <a:r>
              <a:rPr lang="en-US" sz="2800" dirty="0" smtClean="0"/>
              <a:t>   </a:t>
            </a:r>
            <a:r>
              <a:rPr lang="en-US" sz="2800" dirty="0" err="1" smtClean="0">
                <a:solidFill>
                  <a:srgbClr val="00B050"/>
                </a:solidFill>
              </a:rPr>
              <a:t>circumpulpal</a:t>
            </a:r>
            <a:r>
              <a:rPr lang="en-US" sz="2800" dirty="0" smtClean="0"/>
              <a:t> </a:t>
            </a:r>
            <a:r>
              <a:rPr lang="en-US" sz="2800" dirty="0" smtClean="0">
                <a:solidFill>
                  <a:srgbClr val="00B050"/>
                </a:solidFill>
              </a:rPr>
              <a:t>dentin</a:t>
            </a:r>
            <a:endParaRPr lang="ar-IQ" sz="2800" dirty="0"/>
          </a:p>
        </p:txBody>
      </p:sp>
    </p:spTree>
    <p:extLst>
      <p:ext uri="{BB962C8B-B14F-4D97-AF65-F5344CB8AC3E}">
        <p14:creationId xmlns:p14="http://schemas.microsoft.com/office/powerpoint/2010/main" val="425256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89020"/>
          </a:xfrm>
        </p:spPr>
        <p:txBody>
          <a:bodyPr/>
          <a:lstStyle/>
          <a:p>
            <a:r>
              <a:rPr lang="en-US" dirty="0" smtClean="0">
                <a:solidFill>
                  <a:srgbClr val="00B050"/>
                </a:solidFill>
              </a:rPr>
              <a:t>Mental dentin </a:t>
            </a:r>
            <a:endParaRPr lang="ar-IQ" dirty="0">
              <a:solidFill>
                <a:srgbClr val="00B050"/>
              </a:solidFill>
            </a:endParaRPr>
          </a:p>
        </p:txBody>
      </p:sp>
      <p:sp>
        <p:nvSpPr>
          <p:cNvPr id="4" name="Text Placeholder 3"/>
          <p:cNvSpPr>
            <a:spLocks noGrp="1"/>
          </p:cNvSpPr>
          <p:nvPr>
            <p:ph type="body" sz="half" idx="2"/>
          </p:nvPr>
        </p:nvSpPr>
        <p:spPr>
          <a:xfrm>
            <a:off x="839788" y="1146220"/>
            <a:ext cx="3932237" cy="4722768"/>
          </a:xfrm>
        </p:spPr>
        <p:txBody>
          <a:bodyPr>
            <a:normAutofit fontScale="92500"/>
          </a:bodyPr>
          <a:lstStyle/>
          <a:p>
            <a:pPr marL="285750" indent="-285750">
              <a:buFont typeface="Arial" panose="020B0604020202020204" pitchFamily="34" charset="0"/>
              <a:buChar char="•"/>
            </a:pPr>
            <a:r>
              <a:rPr lang="en-US" sz="2400" dirty="0" smtClean="0"/>
              <a:t> </a:t>
            </a:r>
            <a:r>
              <a:rPr lang="en-US" sz="2400" dirty="0"/>
              <a:t>The outer layer closest to enamel is known as mantle dentin</a:t>
            </a:r>
            <a:r>
              <a:rPr lang="en-US" sz="2400" dirty="0" smtClean="0"/>
              <a:t>.</a:t>
            </a:r>
          </a:p>
          <a:p>
            <a:pPr marL="342900" indent="-342900">
              <a:buFont typeface="Arial" panose="020B0604020202020204" pitchFamily="34" charset="0"/>
              <a:buChar char="•"/>
            </a:pPr>
            <a:r>
              <a:rPr lang="en-US" sz="2400" dirty="0" smtClean="0"/>
              <a:t> </a:t>
            </a:r>
            <a:r>
              <a:rPr lang="en-US" sz="2400" dirty="0"/>
              <a:t>This layer is unique to the rest of primary dentin. Mantle dentin is formed by newly differentiated odontoblasts and forms a layer approximately 150 micrometers wide. </a:t>
            </a:r>
            <a:endParaRPr lang="en-US" sz="2400" dirty="0" smtClean="0"/>
          </a:p>
          <a:p>
            <a:pPr marL="342900" indent="-342900">
              <a:buFont typeface="Arial" panose="020B0604020202020204" pitchFamily="34" charset="0"/>
              <a:buChar char="•"/>
            </a:pPr>
            <a:r>
              <a:rPr lang="en-US" sz="2400" dirty="0" smtClean="0"/>
              <a:t>mantle </a:t>
            </a:r>
            <a:r>
              <a:rPr lang="en-US" sz="2400" dirty="0"/>
              <a:t>dentin lacks phosphorylation, has loosely packed collagen fibrils and is less mineralized</a:t>
            </a:r>
            <a:endParaRPr lang="ar-IQ" sz="24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056726"/>
            <a:ext cx="6172200" cy="4735023"/>
          </a:xfrm>
        </p:spPr>
      </p:pic>
    </p:spTree>
    <p:extLst>
      <p:ext uri="{BB962C8B-B14F-4D97-AF65-F5344CB8AC3E}">
        <p14:creationId xmlns:p14="http://schemas.microsoft.com/office/powerpoint/2010/main" val="1641133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186744"/>
            <a:ext cx="3932237" cy="907961"/>
          </a:xfrm>
        </p:spPr>
        <p:txBody>
          <a:bodyPr/>
          <a:lstStyle/>
          <a:p>
            <a:r>
              <a:rPr lang="en-US" dirty="0" err="1">
                <a:solidFill>
                  <a:srgbClr val="00B050"/>
                </a:solidFill>
              </a:rPr>
              <a:t>circumpulpal</a:t>
            </a:r>
            <a:r>
              <a:rPr lang="en-US" dirty="0">
                <a:solidFill>
                  <a:srgbClr val="00B050"/>
                </a:solidFill>
              </a:rPr>
              <a:t> </a:t>
            </a:r>
            <a:r>
              <a:rPr lang="en-US" dirty="0" smtClean="0">
                <a:solidFill>
                  <a:srgbClr val="00B050"/>
                </a:solidFill>
              </a:rPr>
              <a:t>dentin</a:t>
            </a:r>
            <a:endParaRPr lang="ar-IQ" dirty="0">
              <a:solidFill>
                <a:srgbClr val="00B05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056726"/>
            <a:ext cx="6172200" cy="4735023"/>
          </a:xfrm>
        </p:spPr>
      </p:pic>
      <p:sp>
        <p:nvSpPr>
          <p:cNvPr id="4" name="Text Placeholder 3"/>
          <p:cNvSpPr>
            <a:spLocks noGrp="1"/>
          </p:cNvSpPr>
          <p:nvPr>
            <p:ph type="body" sz="half" idx="2"/>
          </p:nvPr>
        </p:nvSpPr>
        <p:spPr>
          <a:xfrm>
            <a:off x="839788" y="1365161"/>
            <a:ext cx="3932237" cy="4503827"/>
          </a:xfrm>
        </p:spPr>
        <p:txBody>
          <a:bodyPr>
            <a:normAutofit lnSpcReduction="10000"/>
          </a:bodyPr>
          <a:lstStyle/>
          <a:p>
            <a:pPr marL="457200" indent="-457200">
              <a:buFont typeface="Arial" panose="020B0604020202020204" pitchFamily="34" charset="0"/>
              <a:buChar char="•"/>
            </a:pPr>
            <a:r>
              <a:rPr lang="en-US" sz="2800" dirty="0"/>
              <a:t>a more mineralized dentin which makes up most of the dentin </a:t>
            </a:r>
            <a:r>
              <a:rPr lang="en-US" sz="2800" dirty="0" smtClean="0"/>
              <a:t>layer.</a:t>
            </a:r>
          </a:p>
          <a:p>
            <a:pPr marL="457200" indent="-457200">
              <a:buFont typeface="Arial" panose="020B0604020202020204" pitchFamily="34" charset="0"/>
              <a:buChar char="•"/>
            </a:pPr>
            <a:r>
              <a:rPr lang="en-US" sz="2800" dirty="0" smtClean="0"/>
              <a:t> it is </a:t>
            </a:r>
            <a:r>
              <a:rPr lang="en-US" sz="2800" dirty="0"/>
              <a:t>secreted after the mantle dentin by the odontoblasts</a:t>
            </a:r>
            <a:r>
              <a:rPr lang="en-US" sz="2800" dirty="0" smtClean="0"/>
              <a:t>.</a:t>
            </a:r>
          </a:p>
          <a:p>
            <a:pPr marL="457200" indent="-457200">
              <a:buFont typeface="Arial" panose="020B0604020202020204" pitchFamily="34" charset="0"/>
              <a:buChar char="•"/>
            </a:pPr>
            <a:r>
              <a:rPr lang="en-US" sz="2800" dirty="0" smtClean="0"/>
              <a:t> </a:t>
            </a:r>
            <a:r>
              <a:rPr lang="en-US" sz="2800" dirty="0" err="1"/>
              <a:t>Circumpulpal</a:t>
            </a:r>
            <a:r>
              <a:rPr lang="en-US" sz="2800" dirty="0"/>
              <a:t> dentin is formed before the root formation is completed.</a:t>
            </a:r>
            <a:endParaRPr lang="ar-IQ" sz="2800" dirty="0"/>
          </a:p>
        </p:txBody>
      </p:sp>
    </p:spTree>
    <p:extLst>
      <p:ext uri="{BB962C8B-B14F-4D97-AF65-F5344CB8AC3E}">
        <p14:creationId xmlns:p14="http://schemas.microsoft.com/office/powerpoint/2010/main" val="113306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50383"/>
          </a:xfrm>
        </p:spPr>
        <p:txBody>
          <a:bodyPr/>
          <a:lstStyle/>
          <a:p>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09662"/>
            <a:ext cx="6172200" cy="4629150"/>
          </a:xfrm>
        </p:spPr>
      </p:pic>
      <p:sp>
        <p:nvSpPr>
          <p:cNvPr id="4" name="Text Placeholder 3"/>
          <p:cNvSpPr>
            <a:spLocks noGrp="1"/>
          </p:cNvSpPr>
          <p:nvPr>
            <p:ph type="body" sz="half" idx="2"/>
          </p:nvPr>
        </p:nvSpPr>
        <p:spPr>
          <a:xfrm>
            <a:off x="839788" y="1326524"/>
            <a:ext cx="3932237" cy="5164428"/>
          </a:xfrm>
        </p:spPr>
        <p:txBody>
          <a:bodyPr>
            <a:normAutofit fontScale="92500" lnSpcReduction="10000"/>
          </a:bodyPr>
          <a:lstStyle/>
          <a:p>
            <a:r>
              <a:rPr lang="en-US" sz="2400" dirty="0"/>
              <a:t> Newly secreted dentin is </a:t>
            </a:r>
            <a:r>
              <a:rPr lang="en-US" sz="2400" dirty="0" err="1"/>
              <a:t>unmineralised</a:t>
            </a:r>
            <a:r>
              <a:rPr lang="en-US" sz="2400" dirty="0"/>
              <a:t> and is called </a:t>
            </a:r>
            <a:r>
              <a:rPr lang="en-US" sz="2400" dirty="0" err="1">
                <a:solidFill>
                  <a:srgbClr val="00B050"/>
                </a:solidFill>
              </a:rPr>
              <a:t>predentin</a:t>
            </a:r>
            <a:r>
              <a:rPr lang="en-US" sz="2400" dirty="0" smtClean="0">
                <a:solidFill>
                  <a:srgbClr val="00B050"/>
                </a:solidFill>
              </a:rPr>
              <a:t>.</a:t>
            </a:r>
          </a:p>
          <a:p>
            <a:r>
              <a:rPr lang="en-US" sz="2400" dirty="0" smtClean="0"/>
              <a:t> </a:t>
            </a:r>
            <a:r>
              <a:rPr lang="en-US" sz="2400" dirty="0"/>
              <a:t>It is easily identified in </a:t>
            </a:r>
            <a:r>
              <a:rPr lang="en-US" sz="2400" dirty="0" err="1"/>
              <a:t>haematoxylin</a:t>
            </a:r>
            <a:r>
              <a:rPr lang="en-US" sz="2400" dirty="0"/>
              <a:t> and eosin stained sections since it stains less intensely than dentin</a:t>
            </a:r>
            <a:r>
              <a:rPr lang="en-US" sz="2400" dirty="0" smtClean="0"/>
              <a:t>.</a:t>
            </a:r>
          </a:p>
          <a:p>
            <a:r>
              <a:rPr lang="en-US" sz="2400" dirty="0" smtClean="0"/>
              <a:t> </a:t>
            </a:r>
            <a:r>
              <a:rPr lang="en-US" sz="2400" dirty="0"/>
              <a:t>It is usually 10-47 micrometer and lines the innermost region of the dentin. </a:t>
            </a:r>
            <a:endParaRPr lang="en-US" sz="2400" dirty="0" smtClean="0"/>
          </a:p>
          <a:p>
            <a:r>
              <a:rPr lang="en-US" sz="2400" dirty="0" smtClean="0"/>
              <a:t>It </a:t>
            </a:r>
            <a:r>
              <a:rPr lang="en-US" sz="2400" dirty="0"/>
              <a:t>is </a:t>
            </a:r>
            <a:r>
              <a:rPr lang="en-US" sz="2400" dirty="0" err="1"/>
              <a:t>unmineralized</a:t>
            </a:r>
            <a:r>
              <a:rPr lang="en-US" sz="2400" dirty="0"/>
              <a:t> and consists of collagen, glycoproteins and proteoglycans</a:t>
            </a:r>
            <a:r>
              <a:rPr lang="en-US" sz="2400" dirty="0" smtClean="0"/>
              <a:t>.</a:t>
            </a:r>
          </a:p>
          <a:p>
            <a:r>
              <a:rPr lang="en-US" sz="2400" dirty="0" smtClean="0"/>
              <a:t> </a:t>
            </a:r>
            <a:r>
              <a:rPr lang="en-US" sz="2400" dirty="0"/>
              <a:t>It is similar to osteoid in bone and is thickest when </a:t>
            </a:r>
            <a:r>
              <a:rPr lang="en-US" sz="2400" dirty="0" err="1"/>
              <a:t>dentinogenesis</a:t>
            </a:r>
            <a:r>
              <a:rPr lang="en-US" sz="2400" dirty="0"/>
              <a:t> is occurring.</a:t>
            </a:r>
          </a:p>
          <a:p>
            <a:endParaRPr lang="ar-IQ" dirty="0"/>
          </a:p>
        </p:txBody>
      </p:sp>
    </p:spTree>
    <p:extLst>
      <p:ext uri="{BB962C8B-B14F-4D97-AF65-F5344CB8AC3E}">
        <p14:creationId xmlns:p14="http://schemas.microsoft.com/office/powerpoint/2010/main" val="461151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46890"/>
            <a:ext cx="3932237" cy="740535"/>
          </a:xfrm>
        </p:spPr>
        <p:txBody>
          <a:bodyPr/>
          <a:lstStyle/>
          <a:p>
            <a:r>
              <a:rPr lang="en-US" dirty="0"/>
              <a:t> </a:t>
            </a:r>
            <a:r>
              <a:rPr lang="en-US" dirty="0">
                <a:solidFill>
                  <a:srgbClr val="FF0000"/>
                </a:solidFill>
              </a:rPr>
              <a:t>Secondary dentin</a:t>
            </a:r>
            <a:endParaRPr lang="ar-IQ"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0488" y="631063"/>
            <a:ext cx="7016091" cy="5122013"/>
          </a:xfrm>
        </p:spPr>
      </p:pic>
      <p:sp>
        <p:nvSpPr>
          <p:cNvPr id="4" name="Text Placeholder 3"/>
          <p:cNvSpPr>
            <a:spLocks noGrp="1"/>
          </p:cNvSpPr>
          <p:nvPr>
            <p:ph type="body" sz="half" idx="2"/>
          </p:nvPr>
        </p:nvSpPr>
        <p:spPr>
          <a:xfrm>
            <a:off x="839788" y="1197735"/>
            <a:ext cx="3932237" cy="4671253"/>
          </a:xfrm>
        </p:spPr>
        <p:txBody>
          <a:bodyPr>
            <a:noAutofit/>
          </a:bodyPr>
          <a:lstStyle/>
          <a:p>
            <a:r>
              <a:rPr lang="en-US" sz="2400" dirty="0"/>
              <a:t>Secondary dentin is formed after root formation is complete, normally after the tooth has erupted and is functional</a:t>
            </a:r>
            <a:r>
              <a:rPr lang="en-US" sz="2400" dirty="0" smtClean="0"/>
              <a:t>.</a:t>
            </a:r>
          </a:p>
          <a:p>
            <a:r>
              <a:rPr lang="en-US" sz="2400" dirty="0" smtClean="0"/>
              <a:t> </a:t>
            </a:r>
            <a:r>
              <a:rPr lang="en-US" sz="2400" dirty="0"/>
              <a:t>It grows much more slowly than primary dentin, but maintains its incremental aspect of growth. </a:t>
            </a:r>
            <a:endParaRPr lang="en-US" sz="2400" dirty="0" smtClean="0"/>
          </a:p>
          <a:p>
            <a:r>
              <a:rPr lang="en-US" sz="2400" dirty="0" smtClean="0"/>
              <a:t>It </a:t>
            </a:r>
            <a:r>
              <a:rPr lang="en-US" sz="2400" dirty="0"/>
              <a:t>has a similar structure to primary dentin, although its deposition is not always even around the pulp chamber. </a:t>
            </a:r>
            <a:endParaRPr lang="ar-IQ" sz="2400" dirty="0"/>
          </a:p>
        </p:txBody>
      </p:sp>
    </p:spTree>
    <p:extLst>
      <p:ext uri="{BB962C8B-B14F-4D97-AF65-F5344CB8AC3E}">
        <p14:creationId xmlns:p14="http://schemas.microsoft.com/office/powerpoint/2010/main" val="2102316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0834"/>
          </a:xfrm>
        </p:spPr>
        <p:txBody>
          <a:bodyPr>
            <a:normAutofit fontScale="90000"/>
          </a:bodyPr>
          <a:lstStyle/>
          <a:p>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2485" y="862884"/>
            <a:ext cx="7215321" cy="5267459"/>
          </a:xfrm>
        </p:spPr>
      </p:pic>
      <p:sp>
        <p:nvSpPr>
          <p:cNvPr id="4" name="Text Placeholder 3"/>
          <p:cNvSpPr>
            <a:spLocks noGrp="1"/>
          </p:cNvSpPr>
          <p:nvPr>
            <p:ph type="body" sz="half" idx="2"/>
          </p:nvPr>
        </p:nvSpPr>
        <p:spPr>
          <a:xfrm>
            <a:off x="839788" y="987425"/>
            <a:ext cx="3932237" cy="4881563"/>
          </a:xfrm>
        </p:spPr>
        <p:txBody>
          <a:bodyPr>
            <a:normAutofit/>
          </a:bodyPr>
          <a:lstStyle/>
          <a:p>
            <a:r>
              <a:rPr lang="en-US" sz="2800" dirty="0"/>
              <a:t>It is the growth of this dentin that causes the decrease in the size of the pulp chamber with age</a:t>
            </a:r>
            <a:endParaRPr lang="ar-IQ" sz="2800" dirty="0"/>
          </a:p>
        </p:txBody>
      </p:sp>
    </p:spTree>
    <p:extLst>
      <p:ext uri="{BB962C8B-B14F-4D97-AF65-F5344CB8AC3E}">
        <p14:creationId xmlns:p14="http://schemas.microsoft.com/office/powerpoint/2010/main" val="2042626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76141"/>
          </a:xfrm>
        </p:spPr>
        <p:txBody>
          <a:bodyPr/>
          <a:lstStyle/>
          <a:p>
            <a:r>
              <a:rPr lang="en-US" dirty="0"/>
              <a:t> </a:t>
            </a:r>
            <a:r>
              <a:rPr lang="en-US" dirty="0">
                <a:solidFill>
                  <a:srgbClr val="FF0000"/>
                </a:solidFill>
              </a:rPr>
              <a:t>Tertiary dentin</a:t>
            </a:r>
            <a:endParaRPr lang="ar-IQ"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7418" y="1197736"/>
            <a:ext cx="5880333" cy="4404573"/>
          </a:xfrm>
        </p:spPr>
      </p:pic>
      <p:sp>
        <p:nvSpPr>
          <p:cNvPr id="4" name="Text Placeholder 3"/>
          <p:cNvSpPr>
            <a:spLocks noGrp="1"/>
          </p:cNvSpPr>
          <p:nvPr>
            <p:ph type="body" sz="half" idx="2"/>
          </p:nvPr>
        </p:nvSpPr>
        <p:spPr>
          <a:xfrm>
            <a:off x="839788" y="1300766"/>
            <a:ext cx="3932237" cy="4568222"/>
          </a:xfrm>
        </p:spPr>
        <p:txBody>
          <a:bodyPr>
            <a:normAutofit lnSpcReduction="10000"/>
          </a:bodyPr>
          <a:lstStyle/>
          <a:p>
            <a:pPr marL="457200" indent="-457200">
              <a:buFont typeface="Arial" panose="020B0604020202020204" pitchFamily="34" charset="0"/>
              <a:buChar char="•"/>
            </a:pPr>
            <a:r>
              <a:rPr lang="en-US" sz="2800" dirty="0"/>
              <a:t>Tertiary dentin is deposited at specific sites in response to injury by odontoblasts or replacement odontoblasts from the pulp depending on the severity of the injury</a:t>
            </a:r>
            <a:r>
              <a:rPr lang="en-US" sz="2800" dirty="0" smtClean="0"/>
              <a:t>.</a:t>
            </a:r>
          </a:p>
          <a:p>
            <a:pPr marL="457200" indent="-457200">
              <a:buFont typeface="Arial" panose="020B0604020202020204" pitchFamily="34" charset="0"/>
              <a:buChar char="•"/>
            </a:pPr>
            <a:r>
              <a:rPr lang="en-US" sz="2800" dirty="0" smtClean="0"/>
              <a:t> </a:t>
            </a:r>
            <a:r>
              <a:rPr lang="en-US" sz="2800" dirty="0"/>
              <a:t>Tertiary dentin can be divided into </a:t>
            </a:r>
            <a:r>
              <a:rPr lang="en-US" sz="2800" dirty="0">
                <a:solidFill>
                  <a:srgbClr val="FF0000"/>
                </a:solidFill>
              </a:rPr>
              <a:t>reactionary</a:t>
            </a:r>
            <a:r>
              <a:rPr lang="en-US" sz="2800" dirty="0"/>
              <a:t> </a:t>
            </a:r>
            <a:r>
              <a:rPr lang="en-US" sz="2800" dirty="0" smtClean="0"/>
              <a:t>and </a:t>
            </a:r>
            <a:r>
              <a:rPr lang="en-US" sz="2800" dirty="0">
                <a:solidFill>
                  <a:srgbClr val="FF0000"/>
                </a:solidFill>
              </a:rPr>
              <a:t>reparative</a:t>
            </a:r>
            <a:r>
              <a:rPr lang="en-US" sz="2800" dirty="0"/>
              <a:t> dentin.</a:t>
            </a:r>
            <a:endParaRPr lang="ar-IQ" sz="2800" dirty="0"/>
          </a:p>
        </p:txBody>
      </p:sp>
    </p:spTree>
    <p:extLst>
      <p:ext uri="{BB962C8B-B14F-4D97-AF65-F5344CB8AC3E}">
        <p14:creationId xmlns:p14="http://schemas.microsoft.com/office/powerpoint/2010/main" val="100440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45719"/>
          </a:xfrm>
        </p:spPr>
        <p:txBody>
          <a:bodyPr>
            <a:normAutofit fontScale="90000"/>
          </a:bodyPr>
          <a:lstStyle/>
          <a:p>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4066" y="987426"/>
            <a:ext cx="7178768" cy="4881562"/>
          </a:xfrm>
        </p:spPr>
      </p:pic>
      <p:sp>
        <p:nvSpPr>
          <p:cNvPr id="4" name="Text Placeholder 3"/>
          <p:cNvSpPr>
            <a:spLocks noGrp="1"/>
          </p:cNvSpPr>
          <p:nvPr>
            <p:ph type="body" sz="half" idx="2"/>
          </p:nvPr>
        </p:nvSpPr>
        <p:spPr>
          <a:xfrm>
            <a:off x="839788" y="987425"/>
            <a:ext cx="3932237" cy="4881563"/>
          </a:xfrm>
        </p:spPr>
        <p:txBody>
          <a:bodyPr>
            <a:normAutofit fontScale="92500"/>
          </a:bodyPr>
          <a:lstStyle/>
          <a:p>
            <a:r>
              <a:rPr lang="en-US" sz="2400" dirty="0"/>
              <a:t>Tertiary dentin secreted by odontoblasts is often due to chemical attack, either by chemicals diffusing through the dentin and insulting the odontoblasts, </a:t>
            </a:r>
            <a:endParaRPr lang="en-US" sz="2400" dirty="0" smtClean="0"/>
          </a:p>
          <a:p>
            <a:r>
              <a:rPr lang="en-US" sz="2400" dirty="0" smtClean="0"/>
              <a:t>or </a:t>
            </a:r>
            <a:r>
              <a:rPr lang="en-US" sz="2400" dirty="0"/>
              <a:t>by diffusion of toxic bacterial metabolites down the dentinal tubules in the instance of a carious attack with dental decay</a:t>
            </a:r>
            <a:r>
              <a:rPr lang="en-US" sz="2400" dirty="0" smtClean="0"/>
              <a:t>.</a:t>
            </a:r>
          </a:p>
          <a:p>
            <a:r>
              <a:rPr lang="en-US" sz="2400" dirty="0" smtClean="0"/>
              <a:t> </a:t>
            </a:r>
            <a:r>
              <a:rPr lang="en-US" sz="2400" dirty="0"/>
              <a:t>This tertiary dentin is called </a:t>
            </a:r>
            <a:r>
              <a:rPr lang="en-US" sz="2400" dirty="0">
                <a:solidFill>
                  <a:srgbClr val="FF0000"/>
                </a:solidFill>
              </a:rPr>
              <a:t>reactionary dentin</a:t>
            </a:r>
            <a:r>
              <a:rPr lang="en-US" sz="2400" dirty="0"/>
              <a:t>. This is an attempt to slow down the progress of the caries so that it does not reach the pulp. </a:t>
            </a:r>
          </a:p>
          <a:p>
            <a:endParaRPr lang="ar-IQ" dirty="0"/>
          </a:p>
        </p:txBody>
      </p:sp>
    </p:spTree>
    <p:extLst>
      <p:ext uri="{BB962C8B-B14F-4D97-AF65-F5344CB8AC3E}">
        <p14:creationId xmlns:p14="http://schemas.microsoft.com/office/powerpoint/2010/main" val="1885991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83713"/>
          </a:xfrm>
        </p:spPr>
        <p:txBody>
          <a:bodyPr>
            <a:normAutofit fontScale="90000"/>
          </a:bodyPr>
          <a:lstStyle/>
          <a:p>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2079" y="540913"/>
            <a:ext cx="5758518" cy="5782613"/>
          </a:xfrm>
        </p:spPr>
      </p:pic>
      <p:sp>
        <p:nvSpPr>
          <p:cNvPr id="4" name="Text Placeholder 3"/>
          <p:cNvSpPr>
            <a:spLocks noGrp="1"/>
          </p:cNvSpPr>
          <p:nvPr>
            <p:ph type="body" sz="half" idx="2"/>
          </p:nvPr>
        </p:nvSpPr>
        <p:spPr>
          <a:xfrm>
            <a:off x="839788" y="457200"/>
            <a:ext cx="3932237" cy="6291330"/>
          </a:xfrm>
        </p:spPr>
        <p:txBody>
          <a:bodyPr>
            <a:noAutofit/>
          </a:bodyPr>
          <a:lstStyle/>
          <a:p>
            <a:pPr rtl="1"/>
            <a:r>
              <a:rPr lang="en-US" sz="2400" dirty="0"/>
              <a:t>In the case of an infection breaching the dentin to or very near the </a:t>
            </a:r>
            <a:r>
              <a:rPr lang="en-US" sz="2400" dirty="0" smtClean="0"/>
              <a:t>pulp </a:t>
            </a:r>
          </a:p>
          <a:p>
            <a:pPr rtl="1"/>
            <a:r>
              <a:rPr lang="en-US" sz="2400" dirty="0" smtClean="0"/>
              <a:t>in </a:t>
            </a:r>
            <a:r>
              <a:rPr lang="en-US" sz="2400" dirty="0"/>
              <a:t>the instance of odontoblast death due to other attack (e.g. chemical or physical), undifferentiated mesenchymal cells can differentiate into odontoblast-like cells which then secrete another type, </a:t>
            </a:r>
            <a:r>
              <a:rPr lang="en-US" sz="2400" dirty="0">
                <a:solidFill>
                  <a:srgbClr val="FF0000"/>
                </a:solidFill>
              </a:rPr>
              <a:t>reparative </a:t>
            </a:r>
            <a:r>
              <a:rPr lang="en-US" sz="2400" dirty="0" smtClean="0">
                <a:solidFill>
                  <a:srgbClr val="FF0000"/>
                </a:solidFill>
              </a:rPr>
              <a:t>dentin</a:t>
            </a:r>
            <a:r>
              <a:rPr lang="en-US" sz="2400" dirty="0" smtClean="0"/>
              <a:t> </a:t>
            </a:r>
            <a:r>
              <a:rPr lang="en-US" sz="2400" dirty="0"/>
              <a:t>This is not only to slow the progress of the attack, but also prevents the diffusion of bacteria and their metabolites into the pulp, reducing the probability of partial pulp necrosis.</a:t>
            </a:r>
            <a:endParaRPr lang="en-US" sz="2400" dirty="0" smtClean="0"/>
          </a:p>
          <a:p>
            <a:pPr rtl="1"/>
            <a:r>
              <a:rPr lang="en-US" sz="2400" dirty="0" smtClean="0"/>
              <a:t> </a:t>
            </a:r>
            <a:endParaRPr lang="en-US" sz="2400" dirty="0"/>
          </a:p>
        </p:txBody>
      </p:sp>
    </p:spTree>
    <p:extLst>
      <p:ext uri="{BB962C8B-B14F-4D97-AF65-F5344CB8AC3E}">
        <p14:creationId xmlns:p14="http://schemas.microsoft.com/office/powerpoint/2010/main" val="340378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2475" y="987425"/>
            <a:ext cx="4873625" cy="4873625"/>
          </a:xfrm>
        </p:spPr>
      </p:pic>
      <p:sp>
        <p:nvSpPr>
          <p:cNvPr id="4" name="Text Placeholder 3"/>
          <p:cNvSpPr>
            <a:spLocks noGrp="1"/>
          </p:cNvSpPr>
          <p:nvPr>
            <p:ph type="body" sz="half" idx="2"/>
          </p:nvPr>
        </p:nvSpPr>
        <p:spPr>
          <a:xfrm>
            <a:off x="839788" y="457200"/>
            <a:ext cx="4535776" cy="6288157"/>
          </a:xfrm>
        </p:spPr>
        <p:txBody>
          <a:bodyPr>
            <a:normAutofit fontScale="85000" lnSpcReduction="20000"/>
          </a:bodyPr>
          <a:lstStyle/>
          <a:p>
            <a:r>
              <a:rPr lang="en-US" sz="5200" dirty="0"/>
              <a:t>Dentin </a:t>
            </a:r>
          </a:p>
          <a:p>
            <a:r>
              <a:rPr lang="en-US" sz="3500" dirty="0"/>
              <a:t>Dentin is a calcified tissue of the body, and along with enamel, cementum, and pulp is one of the four major components of teeth. It is usually covered by enamel on the crown and cementum on the root and surrounds the entire pulp. Since it begins to form slightly before the enamel, it determines the shape of the crown, including the cusps and ridges, and the number and size of the roots.</a:t>
            </a:r>
          </a:p>
          <a:p>
            <a:endParaRPr lang="ar-IQ" sz="2400" dirty="0"/>
          </a:p>
        </p:txBody>
      </p:sp>
    </p:spTree>
    <p:extLst>
      <p:ext uri="{BB962C8B-B14F-4D97-AF65-F5344CB8AC3E}">
        <p14:creationId xmlns:p14="http://schemas.microsoft.com/office/powerpoint/2010/main" val="2396156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45719"/>
          </a:xfrm>
        </p:spPr>
        <p:txBody>
          <a:bodyPr>
            <a:normAutofit fontScale="90000"/>
          </a:bodyPr>
          <a:lstStyle/>
          <a:p>
            <a:endParaRPr lang="ar-IQ" dirty="0"/>
          </a:p>
        </p:txBody>
      </p:sp>
      <p:sp>
        <p:nvSpPr>
          <p:cNvPr id="4" name="Text Placeholder 3"/>
          <p:cNvSpPr>
            <a:spLocks noGrp="1"/>
          </p:cNvSpPr>
          <p:nvPr>
            <p:ph type="body" sz="half" idx="2"/>
          </p:nvPr>
        </p:nvSpPr>
        <p:spPr>
          <a:xfrm>
            <a:off x="839788" y="457200"/>
            <a:ext cx="3932237" cy="5411788"/>
          </a:xfrm>
        </p:spPr>
        <p:txBody>
          <a:bodyPr>
            <a:normAutofit fontScale="85000" lnSpcReduction="10000"/>
          </a:bodyPr>
          <a:lstStyle/>
          <a:p>
            <a:r>
              <a:rPr lang="en-US" sz="3200" dirty="0"/>
              <a:t>As a living tissue it contains within its tubules the processes of the specialized cells, the odontoblasts. Although the cell bodies of the odontoblast are arranged along the pulpal surface of the dentin, the cells are morphologically cells of the dentin, because the odontoblasts produce the dentin as well as the odontoblast processes casting within it.</a:t>
            </a:r>
          </a:p>
          <a:p>
            <a:endParaRPr lang="ar-IQ"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7043" y="457200"/>
            <a:ext cx="6172200" cy="5708072"/>
          </a:xfrm>
        </p:spPr>
      </p:pic>
    </p:spTree>
    <p:extLst>
      <p:ext uri="{BB962C8B-B14F-4D97-AF65-F5344CB8AC3E}">
        <p14:creationId xmlns:p14="http://schemas.microsoft.com/office/powerpoint/2010/main" val="261615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solidFill>
                  <a:srgbClr val="FF0000"/>
                </a:solidFill>
              </a:rPr>
              <a:t>Physical and chemical </a:t>
            </a:r>
            <a:r>
              <a:rPr lang="en-US" sz="5400" dirty="0" smtClean="0">
                <a:solidFill>
                  <a:srgbClr val="FF0000"/>
                </a:solidFill>
              </a:rPr>
              <a:t>properties:</a:t>
            </a:r>
            <a:r>
              <a:rPr lang="en-US" sz="5400" dirty="0">
                <a:solidFill>
                  <a:srgbClr val="FF0000"/>
                </a:solidFill>
              </a:rPr>
              <a:t/>
            </a:r>
            <a:br>
              <a:rPr lang="en-US" sz="5400" dirty="0">
                <a:solidFill>
                  <a:srgbClr val="FF0000"/>
                </a:solidFill>
              </a:rPr>
            </a:br>
            <a:endParaRPr lang="ar-IQ" sz="5400" dirty="0">
              <a:solidFill>
                <a:srgbClr val="FF0000"/>
              </a:solidFill>
            </a:endParaRPr>
          </a:p>
        </p:txBody>
      </p:sp>
      <p:sp>
        <p:nvSpPr>
          <p:cNvPr id="5" name="Content Placeholder 4"/>
          <p:cNvSpPr>
            <a:spLocks noGrp="1"/>
          </p:cNvSpPr>
          <p:nvPr>
            <p:ph idx="1"/>
          </p:nvPr>
        </p:nvSpPr>
        <p:spPr>
          <a:xfrm>
            <a:off x="838200" y="1274618"/>
            <a:ext cx="10515600" cy="5151727"/>
          </a:xfrm>
        </p:spPr>
        <p:txBody>
          <a:bodyPr>
            <a:normAutofit/>
          </a:bodyPr>
          <a:lstStyle/>
          <a:p>
            <a:r>
              <a:rPr lang="en-US" sz="4100" dirty="0"/>
              <a:t>In the teeth of young individuals, the dentin usually is light yellowish in color, becoming darker with age</a:t>
            </a:r>
            <a:r>
              <a:rPr lang="en-US" sz="4100" dirty="0" smtClean="0"/>
              <a:t>.</a:t>
            </a:r>
          </a:p>
          <a:p>
            <a:r>
              <a:rPr lang="en-US" sz="4100" dirty="0" smtClean="0"/>
              <a:t> </a:t>
            </a:r>
            <a:r>
              <a:rPr lang="en-US" sz="4100" dirty="0"/>
              <a:t>It is some-what harder than bone but considerably softer than enamel. </a:t>
            </a:r>
            <a:endParaRPr lang="en-US" sz="4100" dirty="0" smtClean="0"/>
          </a:p>
          <a:p>
            <a:r>
              <a:rPr lang="en-US" sz="4100" dirty="0" smtClean="0"/>
              <a:t>Dentin </a:t>
            </a:r>
            <a:r>
              <a:rPr lang="en-US" sz="4100" dirty="0"/>
              <a:t>hardness varies slightly between tooth types and between crown and root dentin. </a:t>
            </a:r>
            <a:endParaRPr lang="en-US" sz="4100" dirty="0" smtClean="0"/>
          </a:p>
          <a:p>
            <a:pPr marL="0" indent="0">
              <a:buNone/>
            </a:pPr>
            <a:r>
              <a:rPr lang="en-US" dirty="0" smtClean="0"/>
              <a:t> </a:t>
            </a:r>
            <a:endParaRPr lang="ar-IQ" dirty="0"/>
          </a:p>
        </p:txBody>
      </p:sp>
    </p:spTree>
    <p:extLst>
      <p:ext uri="{BB962C8B-B14F-4D97-AF65-F5344CB8AC3E}">
        <p14:creationId xmlns:p14="http://schemas.microsoft.com/office/powerpoint/2010/main" val="3542737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en-US" sz="3200" dirty="0"/>
              <a:t>Dentin is somewhat harder in its central part than near the pulp or on its periphery.</a:t>
            </a:r>
          </a:p>
          <a:p>
            <a:r>
              <a:rPr lang="en-US" sz="3200" dirty="0"/>
              <a:t> The dentin of primary teeth is slightly less hard than that of permanent teeth. </a:t>
            </a:r>
          </a:p>
          <a:p>
            <a:r>
              <a:rPr lang="en-US" sz="3200" dirty="0"/>
              <a:t>The lower content of mineral salts in dentin renders it more radiolucent than enamel.</a:t>
            </a:r>
          </a:p>
          <a:p>
            <a:r>
              <a:rPr lang="en-US" sz="3200" dirty="0" smtClean="0"/>
              <a:t>Dentin </a:t>
            </a:r>
            <a:r>
              <a:rPr lang="en-US" sz="3200" dirty="0"/>
              <a:t>consists of, 70% of the mineral </a:t>
            </a:r>
            <a:r>
              <a:rPr lang="en-US" sz="3200" dirty="0" err="1"/>
              <a:t>hydroxylapatite</a:t>
            </a:r>
            <a:r>
              <a:rPr lang="en-US" sz="3200" dirty="0"/>
              <a:t>, 20% is organic material, and 10% is water</a:t>
            </a:r>
            <a:r>
              <a:rPr lang="en-US" sz="3200" dirty="0" smtClean="0"/>
              <a:t>.</a:t>
            </a:r>
          </a:p>
          <a:p>
            <a:pPr marL="0" indent="0">
              <a:buNone/>
            </a:pPr>
            <a:endParaRPr lang="en-US" dirty="0"/>
          </a:p>
          <a:p>
            <a:endParaRPr lang="ar-IQ" dirty="0"/>
          </a:p>
        </p:txBody>
      </p:sp>
    </p:spTree>
    <p:extLst>
      <p:ext uri="{BB962C8B-B14F-4D97-AF65-F5344CB8AC3E}">
        <p14:creationId xmlns:p14="http://schemas.microsoft.com/office/powerpoint/2010/main" val="3938290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6" y="651164"/>
            <a:ext cx="3932237" cy="886691"/>
          </a:xfrm>
        </p:spPr>
        <p:txBody>
          <a:bodyPr>
            <a:noAutofit/>
          </a:bodyPr>
          <a:lstStyle/>
          <a:p>
            <a:r>
              <a:rPr lang="en-US" sz="3600" dirty="0"/>
              <a:t/>
            </a:r>
            <a:br>
              <a:rPr lang="en-US" sz="3600" dirty="0"/>
            </a:br>
            <a:endParaRPr lang="ar-IQ" sz="3600" dirty="0"/>
          </a:p>
        </p:txBody>
      </p:sp>
      <p:sp>
        <p:nvSpPr>
          <p:cNvPr id="4" name="Text Placeholder 3"/>
          <p:cNvSpPr>
            <a:spLocks noGrp="1"/>
          </p:cNvSpPr>
          <p:nvPr>
            <p:ph type="body" sz="half" idx="2"/>
          </p:nvPr>
        </p:nvSpPr>
        <p:spPr>
          <a:xfrm>
            <a:off x="428621" y="1313525"/>
            <a:ext cx="4343403" cy="5253530"/>
          </a:xfrm>
        </p:spPr>
        <p:txBody>
          <a:bodyPr>
            <a:normAutofit lnSpcReduction="10000"/>
          </a:bodyPr>
          <a:lstStyle/>
          <a:p>
            <a:pPr marL="514350" indent="-514350">
              <a:buFont typeface="+mj-lt"/>
              <a:buAutoNum type="arabicPeriod"/>
            </a:pPr>
            <a:r>
              <a:rPr lang="en-US" sz="2800" dirty="0">
                <a:solidFill>
                  <a:srgbClr val="FF0000"/>
                </a:solidFill>
              </a:rPr>
              <a:t>Dentinal tubules(D.T.) </a:t>
            </a:r>
            <a:r>
              <a:rPr lang="en-US" sz="2800" dirty="0" smtClean="0">
                <a:solidFill>
                  <a:srgbClr val="FF0000"/>
                </a:solidFill>
              </a:rPr>
              <a:t>:</a:t>
            </a:r>
          </a:p>
          <a:p>
            <a:r>
              <a:rPr lang="en-US" sz="2800" dirty="0"/>
              <a:t>Dentin consists of microscopic channels, called dentinal tubules, which radiate outward through the dentin from the pulp to the exterior cementum or enamel border. The dentinal tubules extend from the </a:t>
            </a:r>
            <a:r>
              <a:rPr lang="en-US" sz="2800" dirty="0" err="1"/>
              <a:t>dentinoenamel</a:t>
            </a:r>
            <a:r>
              <a:rPr lang="en-US" sz="2800" dirty="0"/>
              <a:t> junction (DEJ) in the crown area, or </a:t>
            </a:r>
            <a:r>
              <a:rPr lang="en-US" sz="2800" dirty="0" err="1"/>
              <a:t>dentinocemental</a:t>
            </a:r>
            <a:r>
              <a:rPr lang="en-US" sz="2800" dirty="0"/>
              <a:t> junction (DCJ) in the root area, to the outer wall of the pulp.</a:t>
            </a:r>
            <a:endParaRPr lang="ar-IQ" sz="2800" dirty="0"/>
          </a:p>
        </p:txBody>
      </p:sp>
      <p:sp>
        <p:nvSpPr>
          <p:cNvPr id="5" name="Rectangle 4"/>
          <p:cNvSpPr/>
          <p:nvPr/>
        </p:nvSpPr>
        <p:spPr>
          <a:xfrm>
            <a:off x="428621" y="298684"/>
            <a:ext cx="4013471" cy="662361"/>
          </a:xfrm>
          <a:prstGeom prst="rect">
            <a:avLst/>
          </a:prstGeom>
        </p:spPr>
        <p:txBody>
          <a:bodyPr wrap="none">
            <a:spAutoFit/>
          </a:bodyPr>
          <a:lstStyle/>
          <a:p>
            <a:pPr>
              <a:lnSpc>
                <a:spcPct val="125000"/>
              </a:lnSpc>
              <a:spcAft>
                <a:spcPts val="800"/>
              </a:spcAft>
            </a:pPr>
            <a:r>
              <a:rPr lang="en-US" sz="3200" dirty="0">
                <a:solidFill>
                  <a:srgbClr val="00B050"/>
                </a:solidFill>
                <a:latin typeface="Calibri" panose="020F0502020204030204" pitchFamily="34" charset="0"/>
                <a:ea typeface="Times New Roman" panose="02020603050405020304" pitchFamily="18" charset="0"/>
                <a:cs typeface="Arial" panose="020B0604020202020204" pitchFamily="34" charset="0"/>
              </a:rPr>
              <a:t>Dentin structural units </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8582" y="961045"/>
            <a:ext cx="6220691" cy="2438978"/>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582" y="3400023"/>
            <a:ext cx="6220691" cy="3013656"/>
          </a:xfrm>
          <a:prstGeom prst="rect">
            <a:avLst/>
          </a:prstGeom>
        </p:spPr>
      </p:pic>
    </p:spTree>
    <p:extLst>
      <p:ext uri="{BB962C8B-B14F-4D97-AF65-F5344CB8AC3E}">
        <p14:creationId xmlns:p14="http://schemas.microsoft.com/office/powerpoint/2010/main" val="1871511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45225"/>
            <a:ext cx="3932237" cy="45719"/>
          </a:xfrm>
        </p:spPr>
        <p:txBody>
          <a:bodyPr>
            <a:normAutofit fontScale="90000"/>
          </a:bodyPr>
          <a:lstStyle/>
          <a:p>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2327" y="665018"/>
            <a:ext cx="6262255" cy="5734195"/>
          </a:xfrm>
        </p:spPr>
      </p:pic>
      <p:sp>
        <p:nvSpPr>
          <p:cNvPr id="4" name="Text Placeholder 3"/>
          <p:cNvSpPr>
            <a:spLocks noGrp="1"/>
          </p:cNvSpPr>
          <p:nvPr>
            <p:ph type="body" sz="half" idx="2"/>
          </p:nvPr>
        </p:nvSpPr>
        <p:spPr>
          <a:xfrm>
            <a:off x="618115" y="498764"/>
            <a:ext cx="3932237" cy="5900449"/>
          </a:xfrm>
        </p:spPr>
        <p:txBody>
          <a:bodyPr>
            <a:normAutofit lnSpcReduction="10000"/>
          </a:bodyPr>
          <a:lstStyle/>
          <a:p>
            <a:r>
              <a:rPr lang="en-US" sz="2800" dirty="0"/>
              <a:t>These tubules contain fluid and cellular structures. As a result, dentin has a degree of permeability, which can increase the sensation of pain and the rate of tooth decay. The strongest held theory of dentinal hypersensitivity suggests that it is due to changes in the dentinal fluid associated with the processes, a type of hydrodynamic mechanism or theory. </a:t>
            </a:r>
          </a:p>
          <a:p>
            <a:endParaRPr lang="ar-IQ" dirty="0"/>
          </a:p>
        </p:txBody>
      </p:sp>
    </p:spTree>
    <p:extLst>
      <p:ext uri="{BB962C8B-B14F-4D97-AF65-F5344CB8AC3E}">
        <p14:creationId xmlns:p14="http://schemas.microsoft.com/office/powerpoint/2010/main" val="4029943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45719"/>
          </a:xfrm>
        </p:spPr>
        <p:txBody>
          <a:bodyPr>
            <a:normAutofit fontScale="90000"/>
          </a:bodyPr>
          <a:lstStyle/>
          <a:p>
            <a:endParaRPr lang="ar-IQ" dirty="0"/>
          </a:p>
        </p:txBody>
      </p:sp>
      <p:sp>
        <p:nvSpPr>
          <p:cNvPr id="4" name="Text Placeholder 3"/>
          <p:cNvSpPr>
            <a:spLocks noGrp="1"/>
          </p:cNvSpPr>
          <p:nvPr>
            <p:ph type="body" sz="half" idx="2"/>
          </p:nvPr>
        </p:nvSpPr>
        <p:spPr>
          <a:xfrm>
            <a:off x="839788" y="637309"/>
            <a:ext cx="3932237" cy="5231679"/>
          </a:xfrm>
        </p:spPr>
        <p:txBody>
          <a:bodyPr>
            <a:noAutofit/>
          </a:bodyPr>
          <a:lstStyle/>
          <a:p>
            <a:r>
              <a:rPr lang="en-US" sz="2400" dirty="0"/>
              <a:t>The course of D.T. is somewhat curved, resembling an S shape known as </a:t>
            </a:r>
            <a:endParaRPr lang="en-US" sz="2400" dirty="0" smtClean="0"/>
          </a:p>
          <a:p>
            <a:r>
              <a:rPr lang="en-US" sz="2400" dirty="0" smtClean="0">
                <a:solidFill>
                  <a:srgbClr val="FF0000"/>
                </a:solidFill>
              </a:rPr>
              <a:t>primary </a:t>
            </a:r>
            <a:r>
              <a:rPr lang="en-US" sz="2400" dirty="0">
                <a:solidFill>
                  <a:srgbClr val="FF0000"/>
                </a:solidFill>
              </a:rPr>
              <a:t>curvature</a:t>
            </a:r>
            <a:r>
              <a:rPr lang="en-US" sz="2400" dirty="0"/>
              <a:t>. Starting at right angles from pulpal surface, the first convexity of this doubly curved course directed toward the apex of the root ending perpendicular to D.E.J, this configuration indicate the course taken by odontoblasts during </a:t>
            </a:r>
            <a:r>
              <a:rPr lang="en-US" sz="2400" dirty="0" err="1" smtClean="0"/>
              <a:t>dentinogenesis</a:t>
            </a:r>
            <a:endParaRPr lang="ar-IQ" sz="2400"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9089" y="776142"/>
            <a:ext cx="5278293" cy="5278293"/>
          </a:xfrm>
        </p:spPr>
      </p:pic>
    </p:spTree>
    <p:extLst>
      <p:ext uri="{BB962C8B-B14F-4D97-AF65-F5344CB8AC3E}">
        <p14:creationId xmlns:p14="http://schemas.microsoft.com/office/powerpoint/2010/main" val="771014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4120</TotalTime>
  <Words>1651</Words>
  <Application>Microsoft Office PowerPoint</Application>
  <PresentationFormat>Widescreen</PresentationFormat>
  <Paragraphs>86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Lec.8 Dentin  </vt:lpstr>
      <vt:lpstr>Tips:</vt:lpstr>
      <vt:lpstr>PowerPoint Presentation</vt:lpstr>
      <vt:lpstr>PowerPoint Presentation</vt:lpstr>
      <vt:lpstr>Physical and chemical properties: </vt:lpstr>
      <vt:lpstr>PowerPoint Presentation</vt:lpstr>
      <vt:lpstr> </vt:lpstr>
      <vt:lpstr>PowerPoint Presentation</vt:lpstr>
      <vt:lpstr>PowerPoint Presentation</vt:lpstr>
      <vt:lpstr>PowerPoint Presentation</vt:lpstr>
      <vt:lpstr>PowerPoint Presentation</vt:lpstr>
      <vt:lpstr>PowerPoint Presentation</vt:lpstr>
      <vt:lpstr>2-Peritubular D.: </vt:lpstr>
      <vt:lpstr>3-Intertubular D.: </vt:lpstr>
      <vt:lpstr>Incremental lines in D. </vt:lpstr>
      <vt:lpstr>Counter lines of Owens: </vt:lpstr>
      <vt:lpstr>Neonatal lines:</vt:lpstr>
      <vt:lpstr>Interglobular D.: </vt:lpstr>
      <vt:lpstr>Tomes’ granular layer:  </vt:lpstr>
      <vt:lpstr>Types of dentin:</vt:lpstr>
      <vt:lpstr>Primary dentin: </vt:lpstr>
      <vt:lpstr>Mental dentin </vt:lpstr>
      <vt:lpstr>circumpulpal dentin</vt:lpstr>
      <vt:lpstr>PowerPoint Presentation</vt:lpstr>
      <vt:lpstr> Secondary dentin</vt:lpstr>
      <vt:lpstr>PowerPoint Presentation</vt:lpstr>
      <vt:lpstr> Tertiary dentin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Dentin  </dc:title>
  <dc:creator>Sura</dc:creator>
  <cp:lastModifiedBy>Sura</cp:lastModifiedBy>
  <cp:revision>44</cp:revision>
  <dcterms:created xsi:type="dcterms:W3CDTF">2021-12-01T07:49:24Z</dcterms:created>
  <dcterms:modified xsi:type="dcterms:W3CDTF">2021-12-08T08:51:14Z</dcterms:modified>
</cp:coreProperties>
</file>